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3"/>
  </p:sldMasterIdLst>
  <p:notesMasterIdLst>
    <p:notesMasterId r:id="rId19"/>
  </p:notesMasterIdLst>
  <p:sldIdLst>
    <p:sldId id="285" r:id="rId4"/>
    <p:sldId id="501" r:id="rId5"/>
    <p:sldId id="354" r:id="rId6"/>
    <p:sldId id="500" r:id="rId7"/>
    <p:sldId id="498" r:id="rId8"/>
    <p:sldId id="503" r:id="rId9"/>
    <p:sldId id="502" r:id="rId10"/>
    <p:sldId id="359" r:id="rId11"/>
    <p:sldId id="318" r:id="rId12"/>
    <p:sldId id="476" r:id="rId13"/>
    <p:sldId id="491" r:id="rId14"/>
    <p:sldId id="347" r:id="rId15"/>
    <p:sldId id="492" r:id="rId16"/>
    <p:sldId id="326" r:id="rId17"/>
    <p:sldId id="497" r:id="rId18"/>
  </p:sldIdLst>
  <p:sldSz cx="12192000" cy="6858000"/>
  <p:notesSz cx="6858000" cy="9144000"/>
  <p:embeddedFontLst>
    <p:embeddedFont>
      <p:font typeface="CREATIVITY IN" charset="0"/>
      <p:regular r:id="rId20"/>
    </p:embeddedFont>
    <p:embeddedFont>
      <p:font typeface="CREATIVITY IN" charset="0"/>
      <p:regular r:id="rId20"/>
    </p:embeddedFont>
    <p:embeddedFont>
      <p:font typeface="Segoe UI" panose="020B0502040204020203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008D"/>
    <a:srgbClr val="2E3C90"/>
    <a:srgbClr val="E8FF3D"/>
    <a:srgbClr val="F3BA00"/>
    <a:srgbClr val="7E7E7E"/>
    <a:srgbClr val="4747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80"/>
    <p:restoredTop sz="95782"/>
  </p:normalViewPr>
  <p:slideViewPr>
    <p:cSldViewPr snapToGrid="0">
      <p:cViewPr varScale="1">
        <p:scale>
          <a:sx n="78" d="100"/>
          <a:sy n="78" d="100"/>
        </p:scale>
        <p:origin x="75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25" d="100"/>
          <a:sy n="125" d="100"/>
        </p:scale>
        <p:origin x="3024" y="1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21" Type="http://schemas.openxmlformats.org/officeDocument/2006/relationships/font" Target="fonts/font2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5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27612-4E8C-1046-BA79-5BF425CA08F2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D0E47-9252-E940-8CB6-1EC6487391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174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More </a:t>
            </a:r>
            <a:r>
              <a:rPr lang="en-GB" dirty="0" err="1"/>
              <a:t>examplessssssssssss</a:t>
            </a:r>
            <a:r>
              <a:rPr lang="en-GB" dirty="0"/>
              <a:t> :0 books, short stories, tv shows, video games, board/tabletop games, poems (spoken word + written), dance, plays, music, short form videos (for example the backrooms!), 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D0E47-9252-E940-8CB6-1EC64873911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6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Mention like skill level, don’t need “fancy” words, </a:t>
            </a:r>
            <a:r>
              <a:rPr lang="en-GB" dirty="0" err="1"/>
              <a:t>everyones</a:t>
            </a:r>
            <a:r>
              <a:rPr lang="en-GB" dirty="0"/>
              <a:t> ideas and stories are unique to them! All they need is a way to get their story outside of their brains.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D0E47-9252-E940-8CB6-1EC6487391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429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Had 2 plug the boys </a:t>
            </a:r>
            <a:r>
              <a:rPr lang="en-GB" dirty="0" err="1"/>
              <a:t>yk</a:t>
            </a:r>
            <a:r>
              <a:rPr lang="en-GB" dirty="0"/>
              <a:t> how it be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D0E47-9252-E940-8CB6-1EC64873911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941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D0E47-9252-E940-8CB6-1EC64873911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283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Now we're going to walk through this together so that you've got the basics down before you go off and create your own stories.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2F1B60-78FE-4F99-9950-B5FA12AE906D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010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2F1B60-78FE-4F99-9950-B5FA12AE906D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98778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Give at least 20 minutes for story creation and go round checking in on progress. Check on story content along the 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2F1B60-78FE-4F99-9950-B5FA12AE906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42584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To change the size you just need 2 change the %s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2F1B60-78FE-4F99-9950-B5FA12AE906D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3732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Yippeeeeee!!!!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2F1B60-78FE-4F99-9950-B5FA12AE906D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3122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2F1B60-78FE-4F99-9950-B5FA12AE906D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671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.emf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.emf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2.emf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.emf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.emf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nimated Title - Lad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reativity In PP title - Lady 1080p.mp4">
            <a:hlinkClick r:id="" action="ppaction://media"/>
            <a:extLst>
              <a:ext uri="{FF2B5EF4-FFF2-40B4-BE49-F238E27FC236}">
                <a16:creationId xmlns:a16="http://schemas.microsoft.com/office/drawing/2014/main" id="{1B62DB13-9FE8-9645-9C54-046CA8FB687A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B3C223-F167-5841-9431-8DDFF9B1D9B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0206" y="1640823"/>
            <a:ext cx="4083841" cy="122806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slide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DDDBC-2240-1A4C-B516-B844022C31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0206" y="3090734"/>
            <a:ext cx="4083841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subtitle style</a:t>
            </a:r>
          </a:p>
        </p:txBody>
      </p:sp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C56CEDFD-187B-2843-93B9-4108BC212DB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19774F-4CDC-D141-AA92-AB9A7985844E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Alex Wilson, Photography BA (Hons)</a:t>
            </a:r>
          </a:p>
        </p:txBody>
      </p:sp>
    </p:spTree>
    <p:extLst>
      <p:ext uri="{BB962C8B-B14F-4D97-AF65-F5344CB8AC3E}">
        <p14:creationId xmlns:p14="http://schemas.microsoft.com/office/powerpoint/2010/main" val="112230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nimated Title - Danc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reativity In PP title - Dancer 1080p.mp4">
            <a:hlinkClick r:id="" action="ppaction://media"/>
            <a:extLst>
              <a:ext uri="{FF2B5EF4-FFF2-40B4-BE49-F238E27FC236}">
                <a16:creationId xmlns:a16="http://schemas.microsoft.com/office/drawing/2014/main" id="{DF64053E-B30F-F74F-9A44-1B1152BA0F51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B3C223-F167-5841-9431-8DDFF9B1D9B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0206" y="1640823"/>
            <a:ext cx="4083841" cy="122806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slide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DDDBC-2240-1A4C-B516-B844022C31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0206" y="3090734"/>
            <a:ext cx="4083841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subtitle style</a:t>
            </a:r>
          </a:p>
        </p:txBody>
      </p:sp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C56CEDFD-187B-2843-93B9-4108BC212DB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753FA34-BB4C-2244-BD45-3039B913C553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Luca </a:t>
            </a:r>
            <a:r>
              <a:rPr lang="en-US" sz="1200" b="1" dirty="0" err="1">
                <a:solidFill>
                  <a:schemeClr val="bg1"/>
                </a:solidFill>
              </a:rPr>
              <a:t>Vaccari</a:t>
            </a:r>
            <a:r>
              <a:rPr lang="en-US" sz="1200" b="1" dirty="0">
                <a:solidFill>
                  <a:schemeClr val="bg1"/>
                </a:solidFill>
              </a:rPr>
              <a:t>, Dance &amp; Choreography BA (Hons) ©</a:t>
            </a:r>
            <a:r>
              <a:rPr lang="en-US" sz="1200" b="1" dirty="0" err="1">
                <a:solidFill>
                  <a:schemeClr val="bg1"/>
                </a:solidFill>
              </a:rPr>
              <a:t>SteveTanner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92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nimated Title - Spacema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reativity In PP title - Spaceman 1080p.mp4">
            <a:hlinkClick r:id="" action="ppaction://media"/>
            <a:extLst>
              <a:ext uri="{FF2B5EF4-FFF2-40B4-BE49-F238E27FC236}">
                <a16:creationId xmlns:a16="http://schemas.microsoft.com/office/drawing/2014/main" id="{BD2CE9DC-1734-EA49-B5C9-4A3755351EB7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B3C223-F167-5841-9431-8DDFF9B1D9B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0206" y="1640823"/>
            <a:ext cx="4083841" cy="122806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slide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DDDBC-2240-1A4C-B516-B844022C31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0206" y="3090734"/>
            <a:ext cx="4083841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subtitle style</a:t>
            </a:r>
          </a:p>
        </p:txBody>
      </p:sp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C56CEDFD-187B-2843-93B9-4108BC212DB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D84A7A-1EFE-0C41-AD5B-FA1D2AD6F7A7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Tamsin Page, Game Art BA (Hons)</a:t>
            </a:r>
          </a:p>
        </p:txBody>
      </p:sp>
    </p:spTree>
    <p:extLst>
      <p:ext uri="{BB962C8B-B14F-4D97-AF65-F5344CB8AC3E}">
        <p14:creationId xmlns:p14="http://schemas.microsoft.com/office/powerpoint/2010/main" val="324915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nimated Title - Fro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reativity In PP title - Frog 1080p.mp4">
            <a:hlinkClick r:id="" action="ppaction://media"/>
            <a:extLst>
              <a:ext uri="{FF2B5EF4-FFF2-40B4-BE49-F238E27FC236}">
                <a16:creationId xmlns:a16="http://schemas.microsoft.com/office/drawing/2014/main" id="{B22E6D1F-E531-E445-8FEA-5E144BA84B2A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B3C223-F167-5841-9431-8DDFF9B1D9B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0206" y="1640823"/>
            <a:ext cx="4083841" cy="122806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slide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DDDBC-2240-1A4C-B516-B844022C31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0206" y="3090734"/>
            <a:ext cx="4083841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subtitle style</a:t>
            </a:r>
          </a:p>
        </p:txBody>
      </p:sp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C56CEDFD-187B-2843-93B9-4108BC212DB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C52531-1B80-534E-8A5E-979D771ADE64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>
                <a:solidFill>
                  <a:schemeClr val="bg1"/>
                </a:solidFill>
              </a:rPr>
              <a:t>Yuruani</a:t>
            </a:r>
            <a:r>
              <a:rPr lang="en-US" sz="1200" b="1" dirty="0">
                <a:solidFill>
                  <a:schemeClr val="bg1"/>
                </a:solidFill>
              </a:rPr>
              <a:t> Glass Frog - Jay Wong, Marine &amp; Natural History Photography BA (Hons)</a:t>
            </a:r>
          </a:p>
        </p:txBody>
      </p:sp>
    </p:spTree>
    <p:extLst>
      <p:ext uri="{BB962C8B-B14F-4D97-AF65-F5344CB8AC3E}">
        <p14:creationId xmlns:p14="http://schemas.microsoft.com/office/powerpoint/2010/main" val="201747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nimated Title - Yeti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reativity In PP title - Yeti 1080p.mp4">
            <a:hlinkClick r:id="" action="ppaction://media"/>
            <a:extLst>
              <a:ext uri="{FF2B5EF4-FFF2-40B4-BE49-F238E27FC236}">
                <a16:creationId xmlns:a16="http://schemas.microsoft.com/office/drawing/2014/main" id="{1DEFE2A6-E9CF-984C-8865-A32A01CD1C8E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B3C223-F167-5841-9431-8DDFF9B1D9B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0206" y="1640823"/>
            <a:ext cx="4083841" cy="122806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slide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DDDBC-2240-1A4C-B516-B844022C31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0206" y="3090734"/>
            <a:ext cx="4083841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subtitle style</a:t>
            </a:r>
          </a:p>
        </p:txBody>
      </p:sp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C56CEDFD-187B-2843-93B9-4108BC212DB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A1E1B6-686C-8044-A31F-4E7E01FDFA04}"/>
              </a:ext>
            </a:extLst>
          </p:cNvPr>
          <p:cNvSpPr txBox="1"/>
          <p:nvPr userDrawn="1"/>
        </p:nvSpPr>
        <p:spPr>
          <a:xfrm>
            <a:off x="5577672" y="6423409"/>
            <a:ext cx="6459417" cy="461665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'Big Feet' </a:t>
            </a:r>
            <a:r>
              <a:rPr lang="en-US" sz="1200" b="1" dirty="0" err="1">
                <a:solidFill>
                  <a:schemeClr val="bg1"/>
                </a:solidFill>
              </a:rPr>
              <a:t>Ilaina</a:t>
            </a:r>
            <a:r>
              <a:rPr lang="en-US" sz="1200" b="1" dirty="0">
                <a:solidFill>
                  <a:schemeClr val="bg1"/>
                </a:solidFill>
              </a:rPr>
              <a:t> Lowe, Alice Harper and Rebecca Hardness, Animation BA (Hons) </a:t>
            </a:r>
          </a:p>
          <a:p>
            <a:pPr algn="r"/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9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nimated Title - Architec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reativity In PP title - Architect 1080p.mp4">
            <a:hlinkClick r:id="" action="ppaction://media"/>
            <a:extLst>
              <a:ext uri="{FF2B5EF4-FFF2-40B4-BE49-F238E27FC236}">
                <a16:creationId xmlns:a16="http://schemas.microsoft.com/office/drawing/2014/main" id="{526D1F4C-7D92-AA40-ABB7-FA28D283A0F8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B3C223-F167-5841-9431-8DDFF9B1D9B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0206" y="1640823"/>
            <a:ext cx="4083841" cy="122806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slide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DDDBC-2240-1A4C-B516-B844022C31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0206" y="3090734"/>
            <a:ext cx="4083841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subtitle style</a:t>
            </a:r>
          </a:p>
        </p:txBody>
      </p:sp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C56CEDFD-187B-2843-93B9-4108BC212DB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4DFCCF-A465-4747-BE2D-CE022B3FF4A0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Nathan Tipping-Stevenson, Architecture BA (Hons)</a:t>
            </a:r>
          </a:p>
        </p:txBody>
      </p:sp>
    </p:spTree>
    <p:extLst>
      <p:ext uri="{BB962C8B-B14F-4D97-AF65-F5344CB8AC3E}">
        <p14:creationId xmlns:p14="http://schemas.microsoft.com/office/powerpoint/2010/main" val="173210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Black + sticker - Lad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4D34874-662F-964F-8244-2EBD1B75DA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B3C223-F167-5841-9431-8DDFF9B1D9B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2448330"/>
            <a:ext cx="4623645" cy="206916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ts val="5000"/>
              </a:lnSpc>
              <a:defRPr sz="6000" b="0" i="0" baseline="0">
                <a:solidFill>
                  <a:schemeClr val="bg1"/>
                </a:solidFill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DDDBC-2240-1A4C-B516-B844022C31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4739347"/>
            <a:ext cx="4623645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subtitle style</a:t>
            </a:r>
          </a:p>
        </p:txBody>
      </p:sp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C56CEDFD-187B-2843-93B9-4108BC212D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404BB02-6FF2-964C-9EDD-8CA55A8EE1B1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Alex Wilson, Photography BA (Hons)</a:t>
            </a:r>
          </a:p>
        </p:txBody>
      </p:sp>
    </p:spTree>
    <p:extLst>
      <p:ext uri="{BB962C8B-B14F-4D97-AF65-F5344CB8AC3E}">
        <p14:creationId xmlns:p14="http://schemas.microsoft.com/office/powerpoint/2010/main" val="2756564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ack + sticker - Danc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5D0F05C-BCFF-F14A-8976-D560402351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C56CEDFD-187B-2843-93B9-4108BC212D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3887428-A59F-8543-A80F-F5720FC339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2448330"/>
            <a:ext cx="4623645" cy="206916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ts val="5000"/>
              </a:lnSpc>
              <a:defRPr sz="6000" b="0" i="0" baseline="0">
                <a:solidFill>
                  <a:schemeClr val="bg1"/>
                </a:solidFill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5B0C964-C07D-E84A-9B00-A2F6ED5D5A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4739347"/>
            <a:ext cx="4623645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subtitle style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82D405-1CC1-AA49-991A-6B9B8998FCC2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Luca </a:t>
            </a:r>
            <a:r>
              <a:rPr lang="en-US" sz="1200" b="1" dirty="0" err="1">
                <a:solidFill>
                  <a:schemeClr val="bg1"/>
                </a:solidFill>
              </a:rPr>
              <a:t>Vaccari</a:t>
            </a:r>
            <a:r>
              <a:rPr lang="en-US" sz="1200" b="1" dirty="0">
                <a:solidFill>
                  <a:schemeClr val="bg1"/>
                </a:solidFill>
              </a:rPr>
              <a:t>, Dance &amp; Choreography BA (Hons) ©</a:t>
            </a:r>
            <a:r>
              <a:rPr lang="en-US" sz="1200" b="1" dirty="0" err="1">
                <a:solidFill>
                  <a:schemeClr val="bg1"/>
                </a:solidFill>
              </a:rPr>
              <a:t>SteveTanner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224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ack + sticker - Spacema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73968E3-CE18-2744-B8B7-2ED817C089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C56CEDFD-187B-2843-93B9-4108BC212D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F5CC04A-A620-4D43-ABD1-875E7E73FB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2448330"/>
            <a:ext cx="4623645" cy="206916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ts val="5000"/>
              </a:lnSpc>
              <a:defRPr sz="6000" b="0" i="0" baseline="0">
                <a:solidFill>
                  <a:schemeClr val="bg1"/>
                </a:solidFill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09BB04B4-2BEE-5D4A-9B22-1D6C91E800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4739347"/>
            <a:ext cx="4623645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subtitle style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80502A-3EB6-2D46-8248-1CF3830EA56B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Tamsin Page, Game Art BA (Hons)</a:t>
            </a:r>
          </a:p>
        </p:txBody>
      </p:sp>
    </p:spTree>
    <p:extLst>
      <p:ext uri="{BB962C8B-B14F-4D97-AF65-F5344CB8AC3E}">
        <p14:creationId xmlns:p14="http://schemas.microsoft.com/office/powerpoint/2010/main" val="1173354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ack + sticker - Fro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2BDECF5-86BB-814F-B7DC-CE4D21469F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C56CEDFD-187B-2843-93B9-4108BC212D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3025CDF-9124-984A-B282-F89EFE1156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2448330"/>
            <a:ext cx="4623645" cy="206916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ts val="5000"/>
              </a:lnSpc>
              <a:defRPr sz="6000" b="0" i="0" baseline="0">
                <a:solidFill>
                  <a:schemeClr val="bg1"/>
                </a:solidFill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04AFF20-7D6D-294F-AE8B-42ECF5614E6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4739347"/>
            <a:ext cx="4623645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subtitle style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C136E8-2B7E-9243-A12E-FAE8B4F9B1C9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>
                <a:solidFill>
                  <a:schemeClr val="bg1"/>
                </a:solidFill>
              </a:rPr>
              <a:t>Yuruani</a:t>
            </a:r>
            <a:r>
              <a:rPr lang="en-US" sz="1200" b="1" dirty="0">
                <a:solidFill>
                  <a:schemeClr val="bg1"/>
                </a:solidFill>
              </a:rPr>
              <a:t> Glass Frog - Jay Wong, Marine &amp; Natural History Photography BA (Hons)</a:t>
            </a:r>
          </a:p>
        </p:txBody>
      </p:sp>
    </p:spTree>
    <p:extLst>
      <p:ext uri="{BB962C8B-B14F-4D97-AF65-F5344CB8AC3E}">
        <p14:creationId xmlns:p14="http://schemas.microsoft.com/office/powerpoint/2010/main" val="988188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ack + sticker - Yeti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44F9E3A-07E0-054C-957D-7F7598F0D2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C56CEDFD-187B-2843-93B9-4108BC212D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405A544-97BF-9143-B852-426D984E57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2448330"/>
            <a:ext cx="4623645" cy="206916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ts val="5000"/>
              </a:lnSpc>
              <a:defRPr sz="6000" b="0" i="0" baseline="0">
                <a:solidFill>
                  <a:schemeClr val="bg1"/>
                </a:solidFill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9F1BD1F-C68B-A240-BE45-1A57A05A9EA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4739347"/>
            <a:ext cx="4623645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subtitle style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5CACC6-9AED-DC47-A9ED-BE2E3DCA3B55}"/>
              </a:ext>
            </a:extLst>
          </p:cNvPr>
          <p:cNvSpPr txBox="1"/>
          <p:nvPr userDrawn="1"/>
        </p:nvSpPr>
        <p:spPr>
          <a:xfrm>
            <a:off x="5577672" y="6423409"/>
            <a:ext cx="6459417" cy="461665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'Big Feet' </a:t>
            </a:r>
            <a:r>
              <a:rPr lang="en-US" sz="1200" b="1" dirty="0" err="1">
                <a:solidFill>
                  <a:schemeClr val="bg1"/>
                </a:solidFill>
              </a:rPr>
              <a:t>Ilaina</a:t>
            </a:r>
            <a:r>
              <a:rPr lang="en-US" sz="1200" b="1" dirty="0">
                <a:solidFill>
                  <a:schemeClr val="bg1"/>
                </a:solidFill>
              </a:rPr>
              <a:t> Lowe, Alice Harper and Rebecca Hardness, Animation BA (Hons) </a:t>
            </a:r>
          </a:p>
          <a:p>
            <a:pPr algn="r"/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532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ack + sticker - Architec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8366CD0-CD64-8345-BB6E-293B59BC68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C56CEDFD-187B-2843-93B9-4108BC212D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70CCE92-CE4F-C04E-A73A-89C4463D0DE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2448330"/>
            <a:ext cx="4623645" cy="206916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ts val="5000"/>
              </a:lnSpc>
              <a:defRPr sz="6000" b="0" i="0" baseline="0">
                <a:solidFill>
                  <a:schemeClr val="bg1"/>
                </a:solidFill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22324FF-B00D-9940-BA68-A0E02561C7D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4739347"/>
            <a:ext cx="4623645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subtitle style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90433C-A260-644C-A9BB-5AA6D53BE7C5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Nathan Tipping-Stevenson, Architecture BA (Hons)</a:t>
            </a:r>
          </a:p>
        </p:txBody>
      </p:sp>
    </p:spTree>
    <p:extLst>
      <p:ext uri="{BB962C8B-B14F-4D97-AF65-F5344CB8AC3E}">
        <p14:creationId xmlns:p14="http://schemas.microsoft.com/office/powerpoint/2010/main" val="4089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White - La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3C223-F167-5841-9431-8DDFF9B1D9B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DDDBC-2240-1A4C-B516-B844022C31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78073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pic>
        <p:nvPicPr>
          <p:cNvPr id="9" name="Picture 8" descr="Falmouth University logo">
            <a:extLst>
              <a:ext uri="{FF2B5EF4-FFF2-40B4-BE49-F238E27FC236}">
                <a16:creationId xmlns:a16="http://schemas.microsoft.com/office/drawing/2014/main" id="{A390840B-FEEC-F348-9C6D-4ABC00F97C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-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58CD8E-9615-9740-9BA6-97FDFAAD7C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4A9E54-745C-6144-97F4-08099F3EC780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Alex Wilson, Photography BA (Hons)</a:t>
            </a:r>
          </a:p>
        </p:txBody>
      </p:sp>
    </p:spTree>
    <p:extLst>
      <p:ext uri="{BB962C8B-B14F-4D97-AF65-F5344CB8AC3E}">
        <p14:creationId xmlns:p14="http://schemas.microsoft.com/office/powerpoint/2010/main" val="3133285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hite - Danc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47F0B113-7CBF-4B42-9880-4C9000A7C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-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973007-4D9A-9D40-A8BA-4E65AFDC17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60FB947F-08B5-8A47-9EF5-0B4184EB88C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78073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4B67209-4DB8-EB4E-9394-40D9F64039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65491C-7200-9B45-A3D6-21D5A39CE1CE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Luca </a:t>
            </a:r>
            <a:r>
              <a:rPr lang="en-US" sz="1200" b="1" dirty="0" err="1">
                <a:solidFill>
                  <a:schemeClr val="bg1"/>
                </a:solidFill>
              </a:rPr>
              <a:t>Vaccari</a:t>
            </a:r>
            <a:r>
              <a:rPr lang="en-US" sz="1200" b="1" dirty="0">
                <a:solidFill>
                  <a:schemeClr val="bg1"/>
                </a:solidFill>
              </a:rPr>
              <a:t>, Dance &amp; Choreography BA (Hons) ©</a:t>
            </a:r>
            <a:r>
              <a:rPr lang="en-US" sz="1200" b="1" dirty="0" err="1">
                <a:solidFill>
                  <a:schemeClr val="bg1"/>
                </a:solidFill>
              </a:rPr>
              <a:t>SteveTanner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588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hite - Spacema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47F0B113-7CBF-4B42-9880-4C9000A7C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-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0BD168-7FCB-FC40-AD61-E9D662E817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21D504F4-75B5-264F-9C5D-35A838C8794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78073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DF417E7-3BDF-DA40-8819-8440E5D0EB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D421-3033-7142-981C-44B22DCABD89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Tamsin Page, Game Art BA (Hons)</a:t>
            </a:r>
          </a:p>
        </p:txBody>
      </p:sp>
    </p:spTree>
    <p:extLst>
      <p:ext uri="{BB962C8B-B14F-4D97-AF65-F5344CB8AC3E}">
        <p14:creationId xmlns:p14="http://schemas.microsoft.com/office/powerpoint/2010/main" val="40323162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hite - Fro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47F0B113-7CBF-4B42-9880-4C9000A7C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-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3C8DCB-87C6-F341-A56A-65D5A13F0C7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F35664A8-0708-CD40-96AD-AEE300081F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78073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D329FB2-BD09-3444-BC2F-98940BC2166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066F21-FE68-EB43-B272-2E54587446D0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>
                <a:solidFill>
                  <a:schemeClr val="bg1"/>
                </a:solidFill>
              </a:rPr>
              <a:t>Yuruani</a:t>
            </a:r>
            <a:r>
              <a:rPr lang="en-US" sz="1200" b="1" dirty="0">
                <a:solidFill>
                  <a:schemeClr val="bg1"/>
                </a:solidFill>
              </a:rPr>
              <a:t> Glass Frog - Jay Wong, Marine &amp; Natural History Photography BA (Hons)</a:t>
            </a:r>
          </a:p>
        </p:txBody>
      </p:sp>
    </p:spTree>
    <p:extLst>
      <p:ext uri="{BB962C8B-B14F-4D97-AF65-F5344CB8AC3E}">
        <p14:creationId xmlns:p14="http://schemas.microsoft.com/office/powerpoint/2010/main" val="26854536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hite - Ye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47F0B113-7CBF-4B42-9880-4C9000A7C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-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EB5CB3-E32C-B04F-9B10-C10F46CC32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741094BE-222A-D048-8C21-23A79301B1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78073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5E822F7-90F3-0A4F-9A23-D0C41E4AD4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6FC9A1-538F-EB4A-B52A-5C0272B9B9EE}"/>
              </a:ext>
            </a:extLst>
          </p:cNvPr>
          <p:cNvSpPr txBox="1"/>
          <p:nvPr userDrawn="1"/>
        </p:nvSpPr>
        <p:spPr>
          <a:xfrm>
            <a:off x="5577672" y="6423409"/>
            <a:ext cx="6459417" cy="461665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'Big Feet' </a:t>
            </a:r>
            <a:r>
              <a:rPr lang="en-US" sz="1200" b="1" dirty="0" err="1">
                <a:solidFill>
                  <a:schemeClr val="bg1"/>
                </a:solidFill>
              </a:rPr>
              <a:t>Ilaina</a:t>
            </a:r>
            <a:r>
              <a:rPr lang="en-US" sz="1200" b="1" dirty="0">
                <a:solidFill>
                  <a:schemeClr val="bg1"/>
                </a:solidFill>
              </a:rPr>
              <a:t> Lowe, Alice Harper and Rebecca Hardness, Animation BA (Hons) </a:t>
            </a:r>
          </a:p>
          <a:p>
            <a:pPr algn="r"/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4790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hite - Archite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47F0B113-7CBF-4B42-9880-4C9000A7C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-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DA19E0-90E4-7E4B-89AC-7BC09B43AF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730583A1-D58C-3541-B853-0B1506C1EF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78073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D95E78E-45C2-6640-AF3D-B9559D1DDA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72A289-840B-9A45-9445-456F63D8C0D1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Nathan Tipping-Stevenson, Architecture BA (Hons)</a:t>
            </a:r>
          </a:p>
        </p:txBody>
      </p:sp>
    </p:spTree>
    <p:extLst>
      <p:ext uri="{BB962C8B-B14F-4D97-AF65-F5344CB8AC3E}">
        <p14:creationId xmlns:p14="http://schemas.microsoft.com/office/powerpoint/2010/main" val="15488501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nk - Lady">
    <p:bg>
      <p:bgPr>
        <a:solidFill>
          <a:srgbClr val="FA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47F0B113-7CBF-4B42-9880-4C9000A7C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-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EC0B4D-90ED-8A46-AF37-E4756C270D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BEBE7517-FA91-C646-9EE8-3A26436C12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78073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0F2C7AA-63F4-E740-909B-239E2065AC8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9BE195-A80A-2440-89DD-BD7553ACF99B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Alex Wilson, Photography BA (Hons)</a:t>
            </a:r>
          </a:p>
        </p:txBody>
      </p:sp>
    </p:spTree>
    <p:extLst>
      <p:ext uri="{BB962C8B-B14F-4D97-AF65-F5344CB8AC3E}">
        <p14:creationId xmlns:p14="http://schemas.microsoft.com/office/powerpoint/2010/main" val="39352554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nk - Dancer">
    <p:bg>
      <p:bgPr>
        <a:solidFill>
          <a:srgbClr val="FA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47F0B113-7CBF-4B42-9880-4C9000A7C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-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973007-4D9A-9D40-A8BA-4E65AFDC17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0EC6098F-7430-5A4F-A95E-CA79DBC8EB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78073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79A9F93-8516-504C-A286-186A8CAD4F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4FFC51-04C7-4548-BDB3-9BB399D82733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Luca </a:t>
            </a:r>
            <a:r>
              <a:rPr lang="en-US" sz="1200" b="1" dirty="0" err="1">
                <a:solidFill>
                  <a:schemeClr val="bg1"/>
                </a:solidFill>
              </a:rPr>
              <a:t>Vaccari</a:t>
            </a:r>
            <a:r>
              <a:rPr lang="en-US" sz="1200" b="1" dirty="0">
                <a:solidFill>
                  <a:schemeClr val="bg1"/>
                </a:solidFill>
              </a:rPr>
              <a:t>, Dance &amp; Choreography BA (Hons) ©</a:t>
            </a:r>
            <a:r>
              <a:rPr lang="en-US" sz="1200" b="1" dirty="0" err="1">
                <a:solidFill>
                  <a:schemeClr val="bg1"/>
                </a:solidFill>
              </a:rPr>
              <a:t>SteveTanner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723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nk - Spaceman">
    <p:bg>
      <p:bgPr>
        <a:solidFill>
          <a:srgbClr val="FA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47F0B113-7CBF-4B42-9880-4C9000A7C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-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0BD168-7FCB-FC40-AD61-E9D662E817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0D576313-848D-9D4D-889A-F409737381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78073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E6F8CD6-CF96-4745-A1D8-56B69D724D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C06A9A-C9D8-5D49-8492-B57903706CFD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Tamsin Page, Game Art BA (Hons)</a:t>
            </a:r>
          </a:p>
        </p:txBody>
      </p:sp>
    </p:spTree>
    <p:extLst>
      <p:ext uri="{BB962C8B-B14F-4D97-AF65-F5344CB8AC3E}">
        <p14:creationId xmlns:p14="http://schemas.microsoft.com/office/powerpoint/2010/main" val="31502731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nk - Frog">
    <p:bg>
      <p:bgPr>
        <a:solidFill>
          <a:srgbClr val="FA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47F0B113-7CBF-4B42-9880-4C9000A7C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-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3C8DCB-87C6-F341-A56A-65D5A13F0C7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C628F95A-08F7-C846-BB4A-FA1E45790BA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78073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6DA956E-89F6-2A43-859D-0F28CB36362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38C242-1973-B744-AFF1-A6CC5D1F8CD3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>
                <a:solidFill>
                  <a:schemeClr val="bg1"/>
                </a:solidFill>
              </a:rPr>
              <a:t>Yuruani</a:t>
            </a:r>
            <a:r>
              <a:rPr lang="en-US" sz="1200" b="1" dirty="0">
                <a:solidFill>
                  <a:schemeClr val="bg1"/>
                </a:solidFill>
              </a:rPr>
              <a:t> Glass Frog - Jay Wong, Marine &amp; Natural History Photography BA (Hons)</a:t>
            </a:r>
          </a:p>
        </p:txBody>
      </p:sp>
    </p:spTree>
    <p:extLst>
      <p:ext uri="{BB962C8B-B14F-4D97-AF65-F5344CB8AC3E}">
        <p14:creationId xmlns:p14="http://schemas.microsoft.com/office/powerpoint/2010/main" val="3340767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nk - Yeti">
    <p:bg>
      <p:bgPr>
        <a:solidFill>
          <a:srgbClr val="FA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47F0B113-7CBF-4B42-9880-4C9000A7C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-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EB5CB3-E32C-B04F-9B10-C10F46CC32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95BAF6A8-91A4-E44A-9102-C99F6BAA49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78073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30A52C3-6548-7843-838F-ED26D50E45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3EA736-375A-7748-BF39-78681A2A3614}"/>
              </a:ext>
            </a:extLst>
          </p:cNvPr>
          <p:cNvSpPr txBox="1"/>
          <p:nvPr userDrawn="1"/>
        </p:nvSpPr>
        <p:spPr>
          <a:xfrm>
            <a:off x="5577672" y="6423409"/>
            <a:ext cx="6459417" cy="461665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'Big Feet' </a:t>
            </a:r>
            <a:r>
              <a:rPr lang="en-US" sz="1200" b="1" dirty="0" err="1">
                <a:solidFill>
                  <a:schemeClr val="bg1"/>
                </a:solidFill>
              </a:rPr>
              <a:t>Ilaina</a:t>
            </a:r>
            <a:r>
              <a:rPr lang="en-US" sz="1200" b="1" dirty="0">
                <a:solidFill>
                  <a:schemeClr val="bg1"/>
                </a:solidFill>
              </a:rPr>
              <a:t> Lowe, Alice Harper and Rebecca Hardness, Animation BA (Hons) </a:t>
            </a:r>
          </a:p>
          <a:p>
            <a:pPr algn="r"/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3849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nk - Architect">
    <p:bg>
      <p:bgPr>
        <a:solidFill>
          <a:srgbClr val="FA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47F0B113-7CBF-4B42-9880-4C9000A7C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-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DA19E0-90E4-7E4B-89AC-7BC09B43AF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A811176E-E470-0846-B88A-D415FD0D5F4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78073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6E34ED1-EC70-A44E-A308-1C76E15DEA2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412FE8-390B-EA48-9B92-E423012F35CF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Nathan Tipping-Stevenson, Architecture BA (Hons)</a:t>
            </a:r>
          </a:p>
        </p:txBody>
      </p:sp>
    </p:spTree>
    <p:extLst>
      <p:ext uri="{BB962C8B-B14F-4D97-AF65-F5344CB8AC3E}">
        <p14:creationId xmlns:p14="http://schemas.microsoft.com/office/powerpoint/2010/main" val="39356297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eon Zest - Lady">
    <p:bg>
      <p:bgPr>
        <a:solidFill>
          <a:srgbClr val="E8F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47F0B113-7CBF-4B42-9880-4C9000A7C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-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EC0B4D-90ED-8A46-AF37-E4756C270D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5248707E-6987-CF42-B758-AF1A289F43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78073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8058505-7A4D-5349-A14B-766561E4140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2BF325-FB5E-5B4E-94D1-5D3CBD3232DD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Alex Wilson, Photography BA (Hons)</a:t>
            </a:r>
          </a:p>
        </p:txBody>
      </p:sp>
    </p:spTree>
    <p:extLst>
      <p:ext uri="{BB962C8B-B14F-4D97-AF65-F5344CB8AC3E}">
        <p14:creationId xmlns:p14="http://schemas.microsoft.com/office/powerpoint/2010/main" val="37047011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eon Zest - Dancer">
    <p:bg>
      <p:bgPr>
        <a:solidFill>
          <a:srgbClr val="E8F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47F0B113-7CBF-4B42-9880-4C9000A7C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-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973007-4D9A-9D40-A8BA-4E65AFDC17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AB98D635-9356-AD41-867A-E4B716FECA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78073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FD14774-AE22-6B40-87CD-6B3CB34E9B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AB8093-EAF0-A64B-8B47-56D2164E7B90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Luca </a:t>
            </a:r>
            <a:r>
              <a:rPr lang="en-US" sz="1200" b="1" dirty="0" err="1">
                <a:solidFill>
                  <a:schemeClr val="bg1"/>
                </a:solidFill>
              </a:rPr>
              <a:t>Vaccari</a:t>
            </a:r>
            <a:r>
              <a:rPr lang="en-US" sz="1200" b="1" dirty="0">
                <a:solidFill>
                  <a:schemeClr val="bg1"/>
                </a:solidFill>
              </a:rPr>
              <a:t>, Dance &amp; Choreography BA (Hons) ©</a:t>
            </a:r>
            <a:r>
              <a:rPr lang="en-US" sz="1200" b="1" dirty="0" err="1">
                <a:solidFill>
                  <a:schemeClr val="bg1"/>
                </a:solidFill>
              </a:rPr>
              <a:t>SteveTanner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1923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eon Zest - Spaceman">
    <p:bg>
      <p:bgPr>
        <a:solidFill>
          <a:srgbClr val="E8F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47F0B113-7CBF-4B42-9880-4C9000A7C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-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0BD168-7FCB-FC40-AD61-E9D662E817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F6A5181-5188-3C42-BB23-6C3C3F40A0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78073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FBFEA9E-C4E8-6740-ACC5-16960404D0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A2505B-649A-FF4C-9153-2DC481C463A0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Tamsin Page, Game Art BA (Hons)</a:t>
            </a:r>
          </a:p>
        </p:txBody>
      </p:sp>
    </p:spTree>
    <p:extLst>
      <p:ext uri="{BB962C8B-B14F-4D97-AF65-F5344CB8AC3E}">
        <p14:creationId xmlns:p14="http://schemas.microsoft.com/office/powerpoint/2010/main" val="23895145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eon Zest - Frog">
    <p:bg>
      <p:bgPr>
        <a:solidFill>
          <a:srgbClr val="E8F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47F0B113-7CBF-4B42-9880-4C9000A7C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-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3C8DCB-87C6-F341-A56A-65D5A13F0C7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6AD92CB-45B3-2843-B701-69B5DC7C16A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78073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D7BD500-352C-DC47-87E9-1DEE0680D4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80C16F-EA3F-B846-832A-5EBF60AC7ECF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>
                <a:solidFill>
                  <a:schemeClr val="bg1"/>
                </a:solidFill>
              </a:rPr>
              <a:t>Yuruani</a:t>
            </a:r>
            <a:r>
              <a:rPr lang="en-US" sz="1200" b="1" dirty="0">
                <a:solidFill>
                  <a:schemeClr val="bg1"/>
                </a:solidFill>
              </a:rPr>
              <a:t> Glass Frog - Jay Wong, Marine &amp; Natural History Photography BA (Hons)</a:t>
            </a:r>
          </a:p>
        </p:txBody>
      </p:sp>
    </p:spTree>
    <p:extLst>
      <p:ext uri="{BB962C8B-B14F-4D97-AF65-F5344CB8AC3E}">
        <p14:creationId xmlns:p14="http://schemas.microsoft.com/office/powerpoint/2010/main" val="31408373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eon Zest - Yeti">
    <p:bg>
      <p:bgPr>
        <a:solidFill>
          <a:srgbClr val="E8F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47F0B113-7CBF-4B42-9880-4C9000A7C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-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EB5CB3-E32C-B04F-9B10-C10F46CC32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15EE080D-49F8-154B-BE75-FDAF0EC93BF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78073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D36EC4D-2ECD-4F42-AA7E-065ACCE192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FA911D-D9C0-144D-8490-00B079CE2762}"/>
              </a:ext>
            </a:extLst>
          </p:cNvPr>
          <p:cNvSpPr txBox="1"/>
          <p:nvPr userDrawn="1"/>
        </p:nvSpPr>
        <p:spPr>
          <a:xfrm>
            <a:off x="5577672" y="6423409"/>
            <a:ext cx="6459417" cy="461665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'Big Feet' </a:t>
            </a:r>
            <a:r>
              <a:rPr lang="en-US" sz="1200" b="1" dirty="0" err="1">
                <a:solidFill>
                  <a:schemeClr val="bg1"/>
                </a:solidFill>
              </a:rPr>
              <a:t>Ilaina</a:t>
            </a:r>
            <a:r>
              <a:rPr lang="en-US" sz="1200" b="1" dirty="0">
                <a:solidFill>
                  <a:schemeClr val="bg1"/>
                </a:solidFill>
              </a:rPr>
              <a:t> Lowe, Alice Harper and Rebecca Hardness, Animation BA (Hons) </a:t>
            </a:r>
          </a:p>
          <a:p>
            <a:pPr algn="r"/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7537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eon Zest - Architect">
    <p:bg>
      <p:bgPr>
        <a:solidFill>
          <a:srgbClr val="E8F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47F0B113-7CBF-4B42-9880-4C9000A7C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-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DA19E0-90E4-7E4B-89AC-7BC09B43AF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DF023CD1-5BB3-3F4E-93A1-FEE6F76743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78073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D49CF74-15A8-C94A-AFAD-189195539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E7B231-DAC8-974A-BE0F-D311B00CCB0C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Nathan Tipping-Stevenson, Architecture BA (Hons)</a:t>
            </a:r>
          </a:p>
        </p:txBody>
      </p:sp>
    </p:spTree>
    <p:extLst>
      <p:ext uri="{BB962C8B-B14F-4D97-AF65-F5344CB8AC3E}">
        <p14:creationId xmlns:p14="http://schemas.microsoft.com/office/powerpoint/2010/main" val="23777382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ack - Lad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FFDDDBC-2240-1A4C-B516-B844022C31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23645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C56CEDFD-187B-2843-93B9-4108BC212D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DA6760-402B-B649-864A-1490D2DA14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C880392-53C4-8E42-979D-A5911054193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solidFill>
                  <a:schemeClr val="bg1"/>
                </a:solidFill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F76C4B-77B1-2645-AD05-6EC4E1F09F31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Alex Wilson, Photography BA (Hons)</a:t>
            </a:r>
          </a:p>
        </p:txBody>
      </p:sp>
    </p:spTree>
    <p:extLst>
      <p:ext uri="{BB962C8B-B14F-4D97-AF65-F5344CB8AC3E}">
        <p14:creationId xmlns:p14="http://schemas.microsoft.com/office/powerpoint/2010/main" val="20278304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ack - Danc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C56CEDFD-187B-2843-93B9-4108BC212D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AB4DC0-E8D4-4244-94DC-01458A44954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E010382A-6AF7-5F4F-9B48-4C37CA522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23645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7D6E58F-D708-EA41-BB82-484DA5F1BCA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solidFill>
                  <a:schemeClr val="bg1"/>
                </a:solidFill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F4A277-3015-3545-8C61-09FE19ECCFCD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Luca </a:t>
            </a:r>
            <a:r>
              <a:rPr lang="en-US" sz="1200" b="1" dirty="0" err="1">
                <a:solidFill>
                  <a:schemeClr val="bg1"/>
                </a:solidFill>
              </a:rPr>
              <a:t>Vaccari</a:t>
            </a:r>
            <a:r>
              <a:rPr lang="en-US" sz="1200" b="1" dirty="0">
                <a:solidFill>
                  <a:schemeClr val="bg1"/>
                </a:solidFill>
              </a:rPr>
              <a:t>, Dance &amp; Choreography BA (Hons) ©</a:t>
            </a:r>
            <a:r>
              <a:rPr lang="en-US" sz="1200" b="1" dirty="0" err="1">
                <a:solidFill>
                  <a:schemeClr val="bg1"/>
                </a:solidFill>
              </a:rPr>
              <a:t>SteveTanner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7607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ack - Spacema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C56CEDFD-187B-2843-93B9-4108BC212D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86004C-F8CD-2649-8567-FAE7949DF3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CD80D945-0C7A-294A-BF8F-1ADD7B8A49F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23645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82A073-521B-CC43-AC8D-62D4A5D8AE8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solidFill>
                  <a:schemeClr val="bg1"/>
                </a:solidFill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AF66D0-B9ED-1E46-BA69-3DC0915550C8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Tamsin Page, Game Art BA (Hons)</a:t>
            </a:r>
          </a:p>
        </p:txBody>
      </p:sp>
    </p:spTree>
    <p:extLst>
      <p:ext uri="{BB962C8B-B14F-4D97-AF65-F5344CB8AC3E}">
        <p14:creationId xmlns:p14="http://schemas.microsoft.com/office/powerpoint/2010/main" val="27126647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ack - Fro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C56CEDFD-187B-2843-93B9-4108BC212D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D8C19E-C774-404D-B935-B1742242E7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02A9A602-8DE2-F54B-A26B-CB47BC15E23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23645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7ABF664-DBE2-D14E-A677-BE4F5A8A0E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solidFill>
                  <a:schemeClr val="bg1"/>
                </a:solidFill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2C6C31-2314-834E-8925-D4F0B2AF87F6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>
                <a:solidFill>
                  <a:schemeClr val="bg1"/>
                </a:solidFill>
              </a:rPr>
              <a:t>Yuruani</a:t>
            </a:r>
            <a:r>
              <a:rPr lang="en-US" sz="1200" b="1" dirty="0">
                <a:solidFill>
                  <a:schemeClr val="bg1"/>
                </a:solidFill>
              </a:rPr>
              <a:t> Glass Frog - Jay Wong, Marine &amp; Natural History Photography BA (Hons)</a:t>
            </a:r>
          </a:p>
        </p:txBody>
      </p:sp>
    </p:spTree>
    <p:extLst>
      <p:ext uri="{BB962C8B-B14F-4D97-AF65-F5344CB8AC3E}">
        <p14:creationId xmlns:p14="http://schemas.microsoft.com/office/powerpoint/2010/main" val="24442224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ack - Yeti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C56CEDFD-187B-2843-93B9-4108BC212D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02A9A602-8DE2-F54B-A26B-CB47BC15E23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23645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2F30F6-A843-0744-8D61-201635917D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E5816BC-E0FC-3543-AA51-DC76D280917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solidFill>
                  <a:schemeClr val="bg1"/>
                </a:solidFill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B3BB05-AF8C-FB43-BAB0-CD23EE3B38A5}"/>
              </a:ext>
            </a:extLst>
          </p:cNvPr>
          <p:cNvSpPr txBox="1"/>
          <p:nvPr userDrawn="1"/>
        </p:nvSpPr>
        <p:spPr>
          <a:xfrm>
            <a:off x="5577672" y="6423409"/>
            <a:ext cx="6459417" cy="461665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'Big Feet' </a:t>
            </a:r>
            <a:r>
              <a:rPr lang="en-US" sz="1200" b="1" dirty="0" err="1">
                <a:solidFill>
                  <a:schemeClr val="bg1"/>
                </a:solidFill>
              </a:rPr>
              <a:t>Ilaina</a:t>
            </a:r>
            <a:r>
              <a:rPr lang="en-US" sz="1200" b="1" dirty="0">
                <a:solidFill>
                  <a:schemeClr val="bg1"/>
                </a:solidFill>
              </a:rPr>
              <a:t> Lowe, Alice Harper and Rebecca Hardness, Animation BA (Hons) </a:t>
            </a:r>
          </a:p>
          <a:p>
            <a:pPr algn="r"/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018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ack - Architec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C56CEDFD-187B-2843-93B9-4108BC212D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02A9A602-8DE2-F54B-A26B-CB47BC15E23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23645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A38A63-C400-CC42-A7DB-FE682E315A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D6E5C42-7349-D64A-B884-8BFF00B6E4E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solidFill>
                  <a:schemeClr val="bg1"/>
                </a:solidFill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FA5527-A222-4B4E-847F-764D1CF996C0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Nathan Tipping-Stevenson, Architecture BA (Hons)</a:t>
            </a:r>
          </a:p>
        </p:txBody>
      </p:sp>
    </p:spTree>
    <p:extLst>
      <p:ext uri="{BB962C8B-B14F-4D97-AF65-F5344CB8AC3E}">
        <p14:creationId xmlns:p14="http://schemas.microsoft.com/office/powerpoint/2010/main" val="21646615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enryn Dusk - Lady">
    <p:bg>
      <p:bgPr>
        <a:solidFill>
          <a:srgbClr val="2E3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FFDDDBC-2240-1A4C-B516-B844022C31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23645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C56CEDFD-187B-2843-93B9-4108BC212D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DA6760-402B-B649-864A-1490D2DA14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9EBEA86-A50A-634A-B10B-C76485F034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solidFill>
                  <a:schemeClr val="bg1"/>
                </a:solidFill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819F76-31C5-D046-BFD5-DBC76AF965BD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Alex Wilson, Photography BA (Hons)</a:t>
            </a:r>
          </a:p>
        </p:txBody>
      </p:sp>
    </p:spTree>
    <p:extLst>
      <p:ext uri="{BB962C8B-B14F-4D97-AF65-F5344CB8AC3E}">
        <p14:creationId xmlns:p14="http://schemas.microsoft.com/office/powerpoint/2010/main" val="12206871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enryn Dusk - Dancer">
    <p:bg>
      <p:bgPr>
        <a:solidFill>
          <a:srgbClr val="2E3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C56CEDFD-187B-2843-93B9-4108BC212D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AB4DC0-E8D4-4244-94DC-01458A44954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E010382A-6AF7-5F4F-9B48-4C37CA522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23645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53EE05A-4A0B-684D-98CF-FC42A3CF7EC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solidFill>
                  <a:schemeClr val="bg1"/>
                </a:solidFill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CB259F-E4F9-3743-B9E2-178BEF25676E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Luca </a:t>
            </a:r>
            <a:r>
              <a:rPr lang="en-US" sz="1200" b="1" dirty="0" err="1">
                <a:solidFill>
                  <a:schemeClr val="bg1"/>
                </a:solidFill>
              </a:rPr>
              <a:t>Vaccari</a:t>
            </a:r>
            <a:r>
              <a:rPr lang="en-US" sz="1200" b="1" dirty="0">
                <a:solidFill>
                  <a:schemeClr val="bg1"/>
                </a:solidFill>
              </a:rPr>
              <a:t>, Dance &amp; Choreography BA (Hons) ©</a:t>
            </a:r>
            <a:r>
              <a:rPr lang="en-US" sz="1200" b="1" dirty="0" err="1">
                <a:solidFill>
                  <a:schemeClr val="bg1"/>
                </a:solidFill>
              </a:rPr>
              <a:t>SteveTanner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3781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enryn Dusk - Spaceman">
    <p:bg>
      <p:bgPr>
        <a:solidFill>
          <a:srgbClr val="2E3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C56CEDFD-187B-2843-93B9-4108BC212D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86004C-F8CD-2649-8567-FAE7949DF3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CD80D945-0C7A-294A-BF8F-1ADD7B8A49F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23645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5A0D444-68EE-2E42-90F1-A92C8205D9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solidFill>
                  <a:schemeClr val="bg1"/>
                </a:solidFill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62CF3E-CFBD-EA4C-885E-3DE67716B9F5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Tamsin Page, Game Art BA (Hons)</a:t>
            </a:r>
          </a:p>
        </p:txBody>
      </p:sp>
    </p:spTree>
    <p:extLst>
      <p:ext uri="{BB962C8B-B14F-4D97-AF65-F5344CB8AC3E}">
        <p14:creationId xmlns:p14="http://schemas.microsoft.com/office/powerpoint/2010/main" val="37529258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enryn Dusk - Frog">
    <p:bg>
      <p:bgPr>
        <a:solidFill>
          <a:srgbClr val="2E3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C56CEDFD-187B-2843-93B9-4108BC212D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D8C19E-C774-404D-B935-B1742242E7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02A9A602-8DE2-F54B-A26B-CB47BC15E23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23645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E413F2-BBFD-C548-8569-220BE01ABC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solidFill>
                  <a:schemeClr val="bg1"/>
                </a:solidFill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EBB6C4-FC60-4948-9C27-7C00270B6362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>
                <a:solidFill>
                  <a:schemeClr val="bg1"/>
                </a:solidFill>
              </a:rPr>
              <a:t>Yuruani</a:t>
            </a:r>
            <a:r>
              <a:rPr lang="en-US" sz="1200" b="1" dirty="0">
                <a:solidFill>
                  <a:schemeClr val="bg1"/>
                </a:solidFill>
              </a:rPr>
              <a:t> Glass Frog - Jay Wong, Marine &amp; Natural History Photography BA (Hons)</a:t>
            </a:r>
          </a:p>
        </p:txBody>
      </p:sp>
    </p:spTree>
    <p:extLst>
      <p:ext uri="{BB962C8B-B14F-4D97-AF65-F5344CB8AC3E}">
        <p14:creationId xmlns:p14="http://schemas.microsoft.com/office/powerpoint/2010/main" val="23590135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enryn Dusk - Yeti">
    <p:bg>
      <p:bgPr>
        <a:solidFill>
          <a:srgbClr val="2E3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C56CEDFD-187B-2843-93B9-4108BC212D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E9BB3A-DB61-7841-832C-847A2AFC15E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260D47E5-8049-AE47-8516-06F422AA30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23645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6D66672-3C72-7643-A822-E7825093A0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solidFill>
                  <a:schemeClr val="bg1"/>
                </a:solidFill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0FAB59-061D-164D-A934-1C7B35CA4A15}"/>
              </a:ext>
            </a:extLst>
          </p:cNvPr>
          <p:cNvSpPr txBox="1"/>
          <p:nvPr userDrawn="1"/>
        </p:nvSpPr>
        <p:spPr>
          <a:xfrm>
            <a:off x="5577672" y="6423409"/>
            <a:ext cx="6459417" cy="461665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'Big Feet' </a:t>
            </a:r>
            <a:r>
              <a:rPr lang="en-US" sz="1200" b="1" dirty="0" err="1">
                <a:solidFill>
                  <a:schemeClr val="bg1"/>
                </a:solidFill>
              </a:rPr>
              <a:t>Ilaina</a:t>
            </a:r>
            <a:r>
              <a:rPr lang="en-US" sz="1200" b="1" dirty="0">
                <a:solidFill>
                  <a:schemeClr val="bg1"/>
                </a:solidFill>
              </a:rPr>
              <a:t> Lowe, Alice Harper and Rebecca Hardness, Animation BA (Hons) </a:t>
            </a:r>
          </a:p>
          <a:p>
            <a:pPr algn="r"/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9731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enryn Dusk - Architect">
    <p:bg>
      <p:bgPr>
        <a:solidFill>
          <a:srgbClr val="2E3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C56CEDFD-187B-2843-93B9-4108BC212D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88A6FF-77E3-2440-B898-97A92BCA1C9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3F5EBCE8-7FF1-2141-A5F7-D369331094E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124772"/>
            <a:ext cx="4623645" cy="608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9505599-22C7-8744-958C-9F5A9103FD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600200"/>
            <a:ext cx="4678073" cy="122806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000"/>
              </a:lnSpc>
              <a:defRPr sz="4800" b="0" i="0" baseline="0">
                <a:solidFill>
                  <a:schemeClr val="bg1"/>
                </a:solidFill>
                <a:latin typeface="Creativity In" pitchFamily="2" charset="77"/>
              </a:defRPr>
            </a:lvl1pPr>
          </a:lstStyle>
          <a:p>
            <a:r>
              <a:rPr lang="en-GB" dirty="0"/>
              <a:t>CLICK TO EDIT SLIDE 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75472C-1E5D-6947-9F88-539EED74261D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Nathan Tipping-Stevenson, Architecture BA (Hons)</a:t>
            </a:r>
          </a:p>
        </p:txBody>
      </p:sp>
    </p:spTree>
    <p:extLst>
      <p:ext uri="{BB962C8B-B14F-4D97-AF65-F5344CB8AC3E}">
        <p14:creationId xmlns:p14="http://schemas.microsoft.com/office/powerpoint/2010/main" val="19987809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lumn (White) - La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CB1C8-B398-0B43-98AF-ECE5979F57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5125"/>
            <a:ext cx="4651108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 i="0" baseline="0">
                <a:latin typeface="+mn-lt"/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slide title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1AABFA-8D4A-D14E-AD29-5D416E0ADD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267199A-7F96-844E-B2D7-3889821379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000" y="2229186"/>
            <a:ext cx="4651108" cy="4263690"/>
          </a:xfrm>
          <a:prstGeom prst="rect">
            <a:avLst/>
          </a:prstGeom>
        </p:spPr>
        <p:txBody>
          <a:bodyPr>
            <a:normAutofit/>
          </a:bodyPr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 sz="2400"/>
            </a:lvl1pPr>
          </a:lstStyle>
          <a:p>
            <a:pPr lvl="0"/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FAAD42-615D-1D45-B5D0-0FDDD3687BBC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Alex Wilson, Photography BA (Hons)</a:t>
            </a:r>
          </a:p>
        </p:txBody>
      </p:sp>
    </p:spTree>
    <p:extLst>
      <p:ext uri="{BB962C8B-B14F-4D97-AF65-F5344CB8AC3E}">
        <p14:creationId xmlns:p14="http://schemas.microsoft.com/office/powerpoint/2010/main" val="23061973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lumn (White) - Danc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3EBF976-C62E-9142-8424-000FE08471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DE3C4C6-43B1-984D-91C2-433C5A599D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5125"/>
            <a:ext cx="4651108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 i="0" baseline="0">
                <a:latin typeface="+mn-lt"/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slide title</a:t>
            </a:r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67E7A2A9-A2F9-0D49-8F7D-6D4BE9A1F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000" y="2229186"/>
            <a:ext cx="4651108" cy="4263690"/>
          </a:xfrm>
          <a:prstGeom prst="rect">
            <a:avLst/>
          </a:prstGeom>
        </p:spPr>
        <p:txBody>
          <a:bodyPr>
            <a:normAutofit/>
          </a:bodyPr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 sz="2400"/>
            </a:lvl1pPr>
          </a:lstStyle>
          <a:p>
            <a:pPr lvl="0"/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727A65-90D1-984C-B8E1-FBC07D2FC3F8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Luca </a:t>
            </a:r>
            <a:r>
              <a:rPr lang="en-US" sz="1200" b="1" dirty="0" err="1">
                <a:solidFill>
                  <a:schemeClr val="bg1"/>
                </a:solidFill>
              </a:rPr>
              <a:t>Vaccari</a:t>
            </a:r>
            <a:r>
              <a:rPr lang="en-US" sz="1200" b="1" dirty="0">
                <a:solidFill>
                  <a:schemeClr val="bg1"/>
                </a:solidFill>
              </a:rPr>
              <a:t>, Dance &amp; Choreography BA (Hons) ©</a:t>
            </a:r>
            <a:r>
              <a:rPr lang="en-US" sz="1200" b="1" dirty="0" err="1">
                <a:solidFill>
                  <a:schemeClr val="bg1"/>
                </a:solidFill>
              </a:rPr>
              <a:t>SteveTanner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7591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lumn (White) - Spacem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F1F7278-AB3F-2340-941B-3B23E1DB90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0EFB063-D873-2C46-B070-CD7A537A03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5125"/>
            <a:ext cx="4651108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 i="0" baseline="0">
                <a:latin typeface="+mn-lt"/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slide title</a:t>
            </a:r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C4E92A3-254C-E343-BF14-316E66C541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000" y="2229186"/>
            <a:ext cx="4651108" cy="4263690"/>
          </a:xfrm>
          <a:prstGeom prst="rect">
            <a:avLst/>
          </a:prstGeom>
        </p:spPr>
        <p:txBody>
          <a:bodyPr>
            <a:normAutofit/>
          </a:bodyPr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 sz="2400"/>
            </a:lvl1pPr>
          </a:lstStyle>
          <a:p>
            <a:pPr lvl="0"/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BEBF39-8CAF-5F47-9E9B-DE46F1380B27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Tamsin Page, Game Art BA (Hons)</a:t>
            </a:r>
          </a:p>
        </p:txBody>
      </p:sp>
    </p:spTree>
    <p:extLst>
      <p:ext uri="{BB962C8B-B14F-4D97-AF65-F5344CB8AC3E}">
        <p14:creationId xmlns:p14="http://schemas.microsoft.com/office/powerpoint/2010/main" val="41015434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lumn (White) - Fr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96B2841-8F7F-3F48-A790-11E2273D12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651A92F-101A-5046-AC8C-FD7E494FDF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5125"/>
            <a:ext cx="4651108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 i="0" baseline="0">
                <a:latin typeface="+mn-lt"/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slide title</a:t>
            </a:r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FB1786C-5C7A-DC45-AC1A-5C435869C2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000" y="2229186"/>
            <a:ext cx="4651108" cy="4263690"/>
          </a:xfrm>
          <a:prstGeom prst="rect">
            <a:avLst/>
          </a:prstGeom>
        </p:spPr>
        <p:txBody>
          <a:bodyPr>
            <a:normAutofit/>
          </a:bodyPr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 sz="2400"/>
            </a:lvl1pPr>
          </a:lstStyle>
          <a:p>
            <a:pPr lvl="0"/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12AA00-7CB2-644E-A40E-B31CC2EDD650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>
                <a:solidFill>
                  <a:schemeClr val="bg1"/>
                </a:solidFill>
              </a:rPr>
              <a:t>Yuruani</a:t>
            </a:r>
            <a:r>
              <a:rPr lang="en-US" sz="1200" b="1" dirty="0">
                <a:solidFill>
                  <a:schemeClr val="bg1"/>
                </a:solidFill>
              </a:rPr>
              <a:t> Glass Frog - Jay Wong, Marine &amp; Natural History Photography BA (Hons)</a:t>
            </a:r>
          </a:p>
        </p:txBody>
      </p:sp>
    </p:spTree>
    <p:extLst>
      <p:ext uri="{BB962C8B-B14F-4D97-AF65-F5344CB8AC3E}">
        <p14:creationId xmlns:p14="http://schemas.microsoft.com/office/powerpoint/2010/main" val="322509579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lumn (White) - Ye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703311E-F817-714D-8F63-C74D9829E4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C05BB03-6C22-5343-80AE-F8CA2C25A5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5125"/>
            <a:ext cx="4651108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 i="0" baseline="0">
                <a:latin typeface="+mn-lt"/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slide title</a:t>
            </a:r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4DE4621-1394-EC4D-B61A-29C33DCB78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000" y="2229186"/>
            <a:ext cx="4651108" cy="4263690"/>
          </a:xfrm>
          <a:prstGeom prst="rect">
            <a:avLst/>
          </a:prstGeom>
        </p:spPr>
        <p:txBody>
          <a:bodyPr>
            <a:normAutofit/>
          </a:bodyPr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 sz="2400"/>
            </a:lvl1pPr>
          </a:lstStyle>
          <a:p>
            <a:pPr lvl="0"/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0AFFD8-1788-994D-B63E-34DF85AE690F}"/>
              </a:ext>
            </a:extLst>
          </p:cNvPr>
          <p:cNvSpPr txBox="1"/>
          <p:nvPr userDrawn="1"/>
        </p:nvSpPr>
        <p:spPr>
          <a:xfrm>
            <a:off x="5577672" y="6423409"/>
            <a:ext cx="6459417" cy="461665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'Big Feet' </a:t>
            </a:r>
            <a:r>
              <a:rPr lang="en-US" sz="1200" b="1" dirty="0" err="1">
                <a:solidFill>
                  <a:schemeClr val="bg1"/>
                </a:solidFill>
              </a:rPr>
              <a:t>Ilaina</a:t>
            </a:r>
            <a:r>
              <a:rPr lang="en-US" sz="1200" b="1" dirty="0">
                <a:solidFill>
                  <a:schemeClr val="bg1"/>
                </a:solidFill>
              </a:rPr>
              <a:t> Lowe, Alice Harper and Rebecca Hardness, Animation BA (Hons) </a:t>
            </a:r>
          </a:p>
          <a:p>
            <a:pPr algn="r"/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7242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lumn (White) - Archit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39B2542-283F-454E-9637-231DC65AC3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6DF4547-3DD3-8E4D-A8EB-C1BF853DD5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5125"/>
            <a:ext cx="4651108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 i="0" baseline="0">
                <a:latin typeface="+mn-lt"/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slide title</a:t>
            </a:r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FDFFF54-5273-944B-9700-0BECB9FD5F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000" y="2229186"/>
            <a:ext cx="4651108" cy="4263690"/>
          </a:xfrm>
          <a:prstGeom prst="rect">
            <a:avLst/>
          </a:prstGeom>
        </p:spPr>
        <p:txBody>
          <a:bodyPr>
            <a:normAutofit/>
          </a:bodyPr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 sz="2400"/>
            </a:lvl1pPr>
          </a:lstStyle>
          <a:p>
            <a:pPr lvl="0"/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666A44-CAEB-A44B-86AC-64B3CE4A59D8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Nathan Tipping-Stevenson, Architecture BA (Hons)</a:t>
            </a:r>
          </a:p>
        </p:txBody>
      </p:sp>
    </p:spTree>
    <p:extLst>
      <p:ext uri="{BB962C8B-B14F-4D97-AF65-F5344CB8AC3E}">
        <p14:creationId xmlns:p14="http://schemas.microsoft.com/office/powerpoint/2010/main" val="48004900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lumn (Black) - Lad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CB1C8-B398-0B43-98AF-ECE5979F57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5125"/>
            <a:ext cx="4651108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 i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slide title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1AABFA-8D4A-D14E-AD29-5D416E0ADD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267199A-7F96-844E-B2D7-3889821379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000" y="2229186"/>
            <a:ext cx="4651108" cy="4263690"/>
          </a:xfrm>
          <a:prstGeom prst="rect">
            <a:avLst/>
          </a:prstGeom>
        </p:spPr>
        <p:txBody>
          <a:bodyPr>
            <a:normAutofit/>
          </a:bodyPr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FAFD7C-DA54-ED48-832B-347CF8026337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Alex Wilson, Photography BA (Hons)</a:t>
            </a:r>
          </a:p>
        </p:txBody>
      </p:sp>
    </p:spTree>
    <p:extLst>
      <p:ext uri="{BB962C8B-B14F-4D97-AF65-F5344CB8AC3E}">
        <p14:creationId xmlns:p14="http://schemas.microsoft.com/office/powerpoint/2010/main" val="58380726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lumn (Black) - Danc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3EBF976-C62E-9142-8424-000FE08471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4756C40-FA08-FF47-A081-9995423B76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5125"/>
            <a:ext cx="4651108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 i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slide title</a:t>
            </a:r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BA568150-2400-3940-B7DD-BA7E771BCE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000" y="2229186"/>
            <a:ext cx="4651108" cy="4263690"/>
          </a:xfrm>
          <a:prstGeom prst="rect">
            <a:avLst/>
          </a:prstGeom>
        </p:spPr>
        <p:txBody>
          <a:bodyPr>
            <a:normAutofit/>
          </a:bodyPr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8F25A8-B1D7-2D41-A396-4BEDE0268FD4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Luca </a:t>
            </a:r>
            <a:r>
              <a:rPr lang="en-US" sz="1200" b="1" dirty="0" err="1">
                <a:solidFill>
                  <a:schemeClr val="bg1"/>
                </a:solidFill>
              </a:rPr>
              <a:t>Vaccari</a:t>
            </a:r>
            <a:r>
              <a:rPr lang="en-US" sz="1200" b="1" dirty="0">
                <a:solidFill>
                  <a:schemeClr val="bg1"/>
                </a:solidFill>
              </a:rPr>
              <a:t>, Dance &amp; Choreography BA (Hons) ©</a:t>
            </a:r>
            <a:r>
              <a:rPr lang="en-US" sz="1200" b="1" dirty="0" err="1">
                <a:solidFill>
                  <a:schemeClr val="bg1"/>
                </a:solidFill>
              </a:rPr>
              <a:t>SteveTanner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79796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lumn (Black) - Spacema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F1F7278-AB3F-2340-941B-3B23E1DB90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E18C0C1-4E98-8E40-BA12-8A4F8C7060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5125"/>
            <a:ext cx="4651108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 i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slide title</a:t>
            </a:r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D995F097-9940-4D42-9242-29B0631477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000" y="2229186"/>
            <a:ext cx="4651108" cy="4263690"/>
          </a:xfrm>
          <a:prstGeom prst="rect">
            <a:avLst/>
          </a:prstGeom>
        </p:spPr>
        <p:txBody>
          <a:bodyPr>
            <a:normAutofit/>
          </a:bodyPr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C12AD7-FDAA-164C-82D6-DE849F3CA395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Tamsin Page, Game Art BA (Hons)</a:t>
            </a:r>
          </a:p>
        </p:txBody>
      </p:sp>
    </p:spTree>
    <p:extLst>
      <p:ext uri="{BB962C8B-B14F-4D97-AF65-F5344CB8AC3E}">
        <p14:creationId xmlns:p14="http://schemas.microsoft.com/office/powerpoint/2010/main" val="24284273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lumn (Black) - Fro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96B2841-8F7F-3F48-A790-11E2273D12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C718BFC-BB1F-8E49-A27D-EE92D0611B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5125"/>
            <a:ext cx="4651108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 i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slide title</a:t>
            </a:r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A473F43-5A3F-CC4A-899E-7F109889CD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000" y="2229186"/>
            <a:ext cx="4651108" cy="4263690"/>
          </a:xfrm>
          <a:prstGeom prst="rect">
            <a:avLst/>
          </a:prstGeom>
        </p:spPr>
        <p:txBody>
          <a:bodyPr>
            <a:normAutofit/>
          </a:bodyPr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5D287A-5E4C-5245-BFA2-B421DA08BA36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>
                <a:solidFill>
                  <a:schemeClr val="bg1"/>
                </a:solidFill>
              </a:rPr>
              <a:t>Yuruani</a:t>
            </a:r>
            <a:r>
              <a:rPr lang="en-US" sz="1200" b="1" dirty="0">
                <a:solidFill>
                  <a:schemeClr val="bg1"/>
                </a:solidFill>
              </a:rPr>
              <a:t> Glass Frog - Jay Wong, Marine &amp; Natural History Photography BA (Hons)</a:t>
            </a:r>
          </a:p>
        </p:txBody>
      </p:sp>
    </p:spTree>
    <p:extLst>
      <p:ext uri="{BB962C8B-B14F-4D97-AF65-F5344CB8AC3E}">
        <p14:creationId xmlns:p14="http://schemas.microsoft.com/office/powerpoint/2010/main" val="220164728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lumn (Black) - Yeti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703311E-F817-714D-8F63-C74D9829E4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7D02942-0EE9-054E-8173-B2CF8428FC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5125"/>
            <a:ext cx="4651108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 i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slide title</a:t>
            </a:r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0A0C744-FD82-3B4E-B9F1-E7EB06F862D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000" y="2229186"/>
            <a:ext cx="4651108" cy="4263690"/>
          </a:xfrm>
          <a:prstGeom prst="rect">
            <a:avLst/>
          </a:prstGeom>
        </p:spPr>
        <p:txBody>
          <a:bodyPr>
            <a:normAutofit/>
          </a:bodyPr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B85D58-784A-234D-9719-7B2C6E65CC20}"/>
              </a:ext>
            </a:extLst>
          </p:cNvPr>
          <p:cNvSpPr txBox="1"/>
          <p:nvPr userDrawn="1"/>
        </p:nvSpPr>
        <p:spPr>
          <a:xfrm>
            <a:off x="5577672" y="6423409"/>
            <a:ext cx="6459417" cy="461665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'Big Feet' </a:t>
            </a:r>
            <a:r>
              <a:rPr lang="en-US" sz="1200" b="1" dirty="0" err="1">
                <a:solidFill>
                  <a:schemeClr val="bg1"/>
                </a:solidFill>
              </a:rPr>
              <a:t>Ilaina</a:t>
            </a:r>
            <a:r>
              <a:rPr lang="en-US" sz="1200" b="1" dirty="0">
                <a:solidFill>
                  <a:schemeClr val="bg1"/>
                </a:solidFill>
              </a:rPr>
              <a:t> Lowe, Alice Harper and Rebecca Hardness, Animation BA (Hons) </a:t>
            </a:r>
          </a:p>
          <a:p>
            <a:pPr algn="r"/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2956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lumn (Black) - Architec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39B2542-283F-454E-9637-231DC65AC3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4E1494B-A109-AE47-A147-D34A051E97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5125"/>
            <a:ext cx="4651108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 i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slide title</a:t>
            </a:r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BA23ACA2-B5EB-6941-8F8C-161758432B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000" y="2229186"/>
            <a:ext cx="4651108" cy="4263690"/>
          </a:xfrm>
          <a:prstGeom prst="rect">
            <a:avLst/>
          </a:prstGeom>
        </p:spPr>
        <p:txBody>
          <a:bodyPr>
            <a:normAutofit/>
          </a:bodyPr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33CDE8-F8FC-CB4E-AE58-9219DF462760}"/>
              </a:ext>
            </a:extLst>
          </p:cNvPr>
          <p:cNvSpPr txBox="1"/>
          <p:nvPr userDrawn="1"/>
        </p:nvSpPr>
        <p:spPr>
          <a:xfrm>
            <a:off x="5577672" y="6423409"/>
            <a:ext cx="6459417" cy="276999"/>
          </a:xfrm>
          <a:prstGeom prst="rect">
            <a:avLst/>
          </a:prstGeom>
          <a:noFill/>
          <a:ln>
            <a:noFill/>
          </a:ln>
          <a:effectLst>
            <a:outerShdw blurRad="50800" dist="254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Nathan Tipping-Stevenson, Architecture BA (Hons)</a:t>
            </a:r>
          </a:p>
        </p:txBody>
      </p:sp>
    </p:spTree>
    <p:extLst>
      <p:ext uri="{BB962C8B-B14F-4D97-AF65-F5344CB8AC3E}">
        <p14:creationId xmlns:p14="http://schemas.microsoft.com/office/powerpoint/2010/main" val="14692085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lash Screen (Black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DF4F2-32E6-D447-A118-37CA41DFC4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796" y="1521126"/>
            <a:ext cx="10707919" cy="1325563"/>
          </a:xfrm>
          <a:prstGeom prst="rect">
            <a:avLst/>
          </a:prstGeom>
        </p:spPr>
        <p:txBody>
          <a:bodyPr/>
          <a:lstStyle>
            <a:lvl1pPr>
              <a:defRPr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/>
              <a:t>Click to enter</a:t>
            </a:r>
            <a:br>
              <a:rPr lang="en-GB"/>
            </a:br>
            <a:r>
              <a:rPr lang="en-GB"/>
              <a:t>slide title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2347320-FA3B-C846-9692-C14517DB3D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9384" y="3163822"/>
            <a:ext cx="10707919" cy="10194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enter subtitle / date</a:t>
            </a:r>
          </a:p>
        </p:txBody>
      </p:sp>
      <p:pic>
        <p:nvPicPr>
          <p:cNvPr id="6" name="Picture 5" descr="Falmouth University logo">
            <a:extLst>
              <a:ext uri="{FF2B5EF4-FFF2-40B4-BE49-F238E27FC236}">
                <a16:creationId xmlns:a16="http://schemas.microsoft.com/office/drawing/2014/main" id="{2ADCB00B-09F8-F949-A98F-00F464DDCF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196" y="616285"/>
            <a:ext cx="1923893" cy="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06251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lash Screen (Penryn Dusk)">
    <p:bg>
      <p:bgPr>
        <a:solidFill>
          <a:srgbClr val="2E3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DF4F2-32E6-D447-A118-37CA41DFC4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796" y="1521126"/>
            <a:ext cx="10707919" cy="1325563"/>
          </a:xfrm>
          <a:prstGeom prst="rect">
            <a:avLst/>
          </a:prstGeom>
        </p:spPr>
        <p:txBody>
          <a:bodyPr/>
          <a:lstStyle>
            <a:lvl1pPr>
              <a:defRPr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/>
              <a:t>Click to enter</a:t>
            </a:r>
            <a:br>
              <a:rPr lang="en-GB"/>
            </a:br>
            <a:r>
              <a:rPr lang="en-GB"/>
              <a:t>slide title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2347320-FA3B-C846-9692-C14517DB3D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9384" y="3163822"/>
            <a:ext cx="10707919" cy="10194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enter subtitle / date</a:t>
            </a:r>
          </a:p>
        </p:txBody>
      </p:sp>
      <p:pic>
        <p:nvPicPr>
          <p:cNvPr id="6" name="Picture 5" descr="Falmouth University logo">
            <a:extLst>
              <a:ext uri="{FF2B5EF4-FFF2-40B4-BE49-F238E27FC236}">
                <a16:creationId xmlns:a16="http://schemas.microsoft.com/office/drawing/2014/main" id="{2ADCB00B-09F8-F949-A98F-00F464DDCF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196" y="616285"/>
            <a:ext cx="1923893" cy="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67144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plash Screen (Pink)">
    <p:bg>
      <p:bgPr>
        <a:solidFill>
          <a:srgbClr val="FA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DF4F2-32E6-D447-A118-37CA41DFC4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796" y="1521126"/>
            <a:ext cx="10707919" cy="1325563"/>
          </a:xfrm>
          <a:prstGeom prst="rect">
            <a:avLst/>
          </a:prstGeom>
        </p:spPr>
        <p:txBody>
          <a:bodyPr/>
          <a:lstStyle>
            <a:lvl1pPr>
              <a:defRPr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/>
              <a:t>Click to enter</a:t>
            </a:r>
            <a:br>
              <a:rPr lang="en-GB"/>
            </a:br>
            <a:r>
              <a:rPr lang="en-GB"/>
              <a:t>slide title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2347320-FA3B-C846-9692-C14517DB3D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9384" y="3163822"/>
            <a:ext cx="10707919" cy="10194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enter subtitle / date</a:t>
            </a:r>
          </a:p>
        </p:txBody>
      </p:sp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8ABF8B63-4AE9-9746-8EDD-DDF0B24649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-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0218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lash Screen (Neon Zest)">
    <p:bg>
      <p:bgPr>
        <a:solidFill>
          <a:srgbClr val="E8F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70C38A3-4C42-7A4E-AFF4-3BA80E9FC8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208" y="1521126"/>
            <a:ext cx="10707919" cy="1325563"/>
          </a:xfrm>
          <a:prstGeom prst="rect">
            <a:avLst/>
          </a:prstGeom>
        </p:spPr>
        <p:txBody>
          <a:bodyPr/>
          <a:lstStyle>
            <a:lvl1pPr>
              <a:defRPr b="1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/>
              <a:t>Click to enter</a:t>
            </a:r>
            <a:br>
              <a:rPr lang="en-GB"/>
            </a:br>
            <a:r>
              <a:rPr lang="en-GB"/>
              <a:t>slide title 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6AF9D857-D3C0-9940-A107-27E4D6D8F7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8796" y="3163822"/>
            <a:ext cx="10707919" cy="10194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enter subtitle / date</a:t>
            </a:r>
          </a:p>
        </p:txBody>
      </p:sp>
      <p:pic>
        <p:nvPicPr>
          <p:cNvPr id="8" name="Picture 7" descr="Falmouth University logo">
            <a:extLst>
              <a:ext uri="{FF2B5EF4-FFF2-40B4-BE49-F238E27FC236}">
                <a16:creationId xmlns:a16="http://schemas.microsoft.com/office/drawing/2014/main" id="{5CBF7450-1C7A-C443-9260-E4AB14B862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-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68320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lash Screen (White)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88F8C783-544A-8840-AEAC-2B3562DA5B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-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B8D113E-D659-354B-8B07-7386406D8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208" y="1521126"/>
            <a:ext cx="10707919" cy="1325563"/>
          </a:xfrm>
          <a:prstGeom prst="rect">
            <a:avLst/>
          </a:prstGeom>
        </p:spPr>
        <p:txBody>
          <a:bodyPr/>
          <a:lstStyle>
            <a:lvl1pPr>
              <a:defRPr b="1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/>
              <a:t>Click to enter</a:t>
            </a:r>
            <a:br>
              <a:rPr lang="en-GB"/>
            </a:br>
            <a:r>
              <a:rPr lang="en-GB"/>
              <a:t>slide title 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121F2A3-C69B-C24C-BE9C-75B5E0E3E7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8796" y="3163822"/>
            <a:ext cx="10707919" cy="10194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enter subtitle / date</a:t>
            </a:r>
          </a:p>
        </p:txBody>
      </p:sp>
    </p:spTree>
    <p:extLst>
      <p:ext uri="{BB962C8B-B14F-4D97-AF65-F5344CB8AC3E}">
        <p14:creationId xmlns:p14="http://schemas.microsoft.com/office/powerpoint/2010/main" val="24724982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 Text Slid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CB1C8-B398-0B43-98AF-ECE5979F57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1440000"/>
            <a:ext cx="10861519" cy="908200"/>
          </a:xfrm>
          <a:prstGeom prst="rect">
            <a:avLst/>
          </a:prstGeom>
        </p:spPr>
        <p:txBody>
          <a:bodyPr/>
          <a:lstStyle>
            <a:lvl1pPr>
              <a:defRPr b="1" i="0" baseline="0">
                <a:latin typeface="+mn-lt"/>
              </a:defRPr>
            </a:lvl1pPr>
          </a:lstStyle>
          <a:p>
            <a:r>
              <a:rPr lang="en-GB"/>
              <a:t>Click to edit slide title</a:t>
            </a:r>
            <a:endParaRPr lang="en-US"/>
          </a:p>
        </p:txBody>
      </p:sp>
      <p:pic>
        <p:nvPicPr>
          <p:cNvPr id="7" name="Picture 6" descr="Falmouth University logo">
            <a:extLst>
              <a:ext uri="{FF2B5EF4-FFF2-40B4-BE49-F238E27FC236}">
                <a16:creationId xmlns:a16="http://schemas.microsoft.com/office/drawing/2014/main" id="{BE7A48A1-7077-5940-9D8C-0616F35DC1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-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96" y="463885"/>
            <a:ext cx="1923893" cy="474248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A20F2B07-079C-7A45-BBB2-71A399106A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000" y="2622176"/>
            <a:ext cx="10861519" cy="3870700"/>
          </a:xfrm>
          <a:prstGeom prst="rect">
            <a:avLst/>
          </a:prstGeom>
        </p:spPr>
        <p:txBody>
          <a:bodyPr>
            <a:normAutofit/>
          </a:bodyPr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 sz="2400"/>
            </a:lvl1pPr>
          </a:lstStyle>
          <a:p>
            <a:pPr lvl="0"/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613473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 Text Slide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CB1C8-B398-0B43-98AF-ECE5979F57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1440000"/>
            <a:ext cx="10861519" cy="908200"/>
          </a:xfrm>
          <a:prstGeom prst="rect">
            <a:avLst/>
          </a:prstGeom>
        </p:spPr>
        <p:txBody>
          <a:bodyPr/>
          <a:lstStyle>
            <a:lvl1pPr>
              <a:defRPr b="1" i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Click to edit slide title</a:t>
            </a:r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A20F2B07-079C-7A45-BBB2-71A399106A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000" y="2622176"/>
            <a:ext cx="10861519" cy="3870700"/>
          </a:xfrm>
          <a:prstGeom prst="rect">
            <a:avLst/>
          </a:prstGeom>
        </p:spPr>
        <p:txBody>
          <a:bodyPr>
            <a:normAutofit/>
          </a:bodyPr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pic>
        <p:nvPicPr>
          <p:cNvPr id="5" name="Picture 4" descr="Falmouth University logo">
            <a:extLst>
              <a:ext uri="{FF2B5EF4-FFF2-40B4-BE49-F238E27FC236}">
                <a16:creationId xmlns:a16="http://schemas.microsoft.com/office/drawing/2014/main" id="{178D19CA-E392-F74E-AD31-6D9BF899EA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lum bright="100000"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196" y="616285"/>
            <a:ext cx="1923893" cy="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97198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 Content Slid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CB1C8-B398-0B43-98AF-ECE5979F57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784563"/>
            <a:ext cx="10752525" cy="908200"/>
          </a:xfrm>
          <a:prstGeom prst="rect">
            <a:avLst/>
          </a:prstGeom>
        </p:spPr>
        <p:txBody>
          <a:bodyPr/>
          <a:lstStyle>
            <a:lvl1pPr>
              <a:defRPr b="1" i="0" baseline="0">
                <a:latin typeface="+mn-lt"/>
              </a:defRPr>
            </a:lvl1pPr>
          </a:lstStyle>
          <a:p>
            <a:r>
              <a:rPr lang="en-GB"/>
              <a:t>Click to edit slide title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5585A1-799A-2449-B19C-C333BE20023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32000" y="1939924"/>
            <a:ext cx="10752524" cy="43716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add content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51859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 Content Slide (Black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CB1C8-B398-0B43-98AF-ECE5979F57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784563"/>
            <a:ext cx="10861519" cy="908200"/>
          </a:xfrm>
          <a:prstGeom prst="rect">
            <a:avLst/>
          </a:prstGeom>
        </p:spPr>
        <p:txBody>
          <a:bodyPr/>
          <a:lstStyle>
            <a:lvl1pPr>
              <a:defRPr b="1" i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Click to edit slide title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6495E-CD17-9A4D-9812-E831C6128C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2000" y="1920875"/>
            <a:ext cx="10860931" cy="40147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57761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 Content Slide (Penryn Dusk)">
    <p:bg>
      <p:bgPr>
        <a:solidFill>
          <a:srgbClr val="2E3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CB1C8-B398-0B43-98AF-ECE5979F57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784563"/>
            <a:ext cx="10861519" cy="908200"/>
          </a:xfrm>
          <a:prstGeom prst="rect">
            <a:avLst/>
          </a:prstGeom>
        </p:spPr>
        <p:txBody>
          <a:bodyPr/>
          <a:lstStyle>
            <a:lvl1pPr>
              <a:defRPr b="1" i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Click to edit slide title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6495E-CD17-9A4D-9812-E831C6128C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2000" y="1920875"/>
            <a:ext cx="10860931" cy="40147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92494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 Content Slide (Pink)">
    <p:bg>
      <p:bgPr>
        <a:solidFill>
          <a:srgbClr val="FA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CB1C8-B398-0B43-98AF-ECE5979F57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784563"/>
            <a:ext cx="10861519" cy="908200"/>
          </a:xfrm>
          <a:prstGeom prst="rect">
            <a:avLst/>
          </a:prstGeom>
        </p:spPr>
        <p:txBody>
          <a:bodyPr/>
          <a:lstStyle>
            <a:lvl1pPr>
              <a:defRPr b="1" i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Click to edit slide title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6495E-CD17-9A4D-9812-E831C6128C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2000" y="1920875"/>
            <a:ext cx="10860931" cy="401470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72404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 Content Slide (Neon Zest)">
    <p:bg>
      <p:bgPr>
        <a:solidFill>
          <a:srgbClr val="E8F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CB1C8-B398-0B43-98AF-ECE5979F57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784563"/>
            <a:ext cx="10861519" cy="908200"/>
          </a:xfrm>
          <a:prstGeom prst="rect">
            <a:avLst/>
          </a:prstGeom>
        </p:spPr>
        <p:txBody>
          <a:bodyPr/>
          <a:lstStyle>
            <a:lvl1pPr>
              <a:defRPr b="1" i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Click to edit slide title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6495E-CD17-9A4D-9812-E831C6128C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2000" y="1920875"/>
            <a:ext cx="10860931" cy="401470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07622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lumn + Custom Im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CB1C8-B398-0B43-98AF-ECE5979F57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5125"/>
            <a:ext cx="6254795" cy="1325563"/>
          </a:xfrm>
          <a:prstGeom prst="rect">
            <a:avLst/>
          </a:prstGeom>
        </p:spPr>
        <p:txBody>
          <a:bodyPr/>
          <a:lstStyle>
            <a:lvl1pPr>
              <a:defRPr sz="4000" b="1" i="0" baseline="0">
                <a:latin typeface="+mn-lt"/>
              </a:defRPr>
            </a:lvl1pPr>
          </a:lstStyle>
          <a:p>
            <a:r>
              <a:rPr lang="en-GB"/>
              <a:t>Click to edit</a:t>
            </a:r>
            <a:br>
              <a:rPr lang="en-GB"/>
            </a:br>
            <a:r>
              <a:rPr lang="en-GB"/>
              <a:t>slide title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13A813-3BA8-0947-8A89-39FAEBC4BC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000" y="2229186"/>
            <a:ext cx="6254795" cy="4263690"/>
          </a:xfrm>
          <a:prstGeom prst="rect">
            <a:avLst/>
          </a:prstGeom>
        </p:spPr>
        <p:txBody>
          <a:bodyPr>
            <a:normAutofit/>
          </a:bodyPr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 sz="2400"/>
            </a:lvl1pPr>
          </a:lstStyle>
          <a:p>
            <a:pPr lvl="0"/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4" name="Picture Placeholder 3" descr="Add your Alt text here or if the image is decorative check the 'Mark as decorative' button.">
            <a:extLst>
              <a:ext uri="{FF2B5EF4-FFF2-40B4-BE49-F238E27FC236}">
                <a16:creationId xmlns:a16="http://schemas.microsoft.com/office/drawing/2014/main" id="{821B2D5E-3EC9-DB44-833E-74721238B28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014500" y="0"/>
            <a:ext cx="5177500" cy="685799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12219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lumn + Custom Image (Black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CB1C8-B398-0B43-98AF-ECE5979F57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5125"/>
            <a:ext cx="6254795" cy="1325563"/>
          </a:xfrm>
          <a:prstGeom prst="rect">
            <a:avLst/>
          </a:prstGeom>
        </p:spPr>
        <p:txBody>
          <a:bodyPr/>
          <a:lstStyle>
            <a:lvl1pPr>
              <a:defRPr sz="4000" b="1" i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/>
              <a:t>Click to edit</a:t>
            </a:r>
            <a:br>
              <a:rPr lang="en-GB"/>
            </a:br>
            <a:r>
              <a:rPr lang="en-GB"/>
              <a:t>slide title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13A813-3BA8-0947-8A89-39FAEBC4BC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000" y="2229186"/>
            <a:ext cx="6254795" cy="4263690"/>
          </a:xfrm>
          <a:prstGeom prst="rect">
            <a:avLst/>
          </a:prstGeom>
        </p:spPr>
        <p:txBody>
          <a:bodyPr>
            <a:normAutofit/>
          </a:bodyPr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008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4" name="Picture Placeholder 3" descr="Add your Alt text here or if the image is decorative check the 'Mark as decorative' button.">
            <a:extLst>
              <a:ext uri="{FF2B5EF4-FFF2-40B4-BE49-F238E27FC236}">
                <a16:creationId xmlns:a16="http://schemas.microsoft.com/office/drawing/2014/main" id="{821B2D5E-3EC9-DB44-833E-74721238B28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014500" y="0"/>
            <a:ext cx="5177500" cy="685799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06995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width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CB1C8-B398-0B43-98AF-ECE5979F57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5126"/>
            <a:ext cx="10707919" cy="8147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 i="0" baseline="0">
                <a:latin typeface="+mn-lt"/>
              </a:defRPr>
            </a:lvl1pPr>
          </a:lstStyle>
          <a:p>
            <a:r>
              <a:rPr lang="en-GB"/>
              <a:t>Click to edit slide title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13A813-3BA8-0947-8A89-39FAEBC4BC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000" y="4467830"/>
            <a:ext cx="10707919" cy="202504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3BA00"/>
              </a:buClr>
              <a:buSzTx/>
              <a:buFontTx/>
              <a:buNone/>
              <a:tabLst/>
              <a:defRPr sz="2400"/>
            </a:lvl1pPr>
          </a:lstStyle>
          <a:p>
            <a:pPr lvl="0"/>
            <a:r>
              <a:rPr lang="en-GB"/>
              <a:t>Click to edit copy……..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3BA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8DC553-5738-9E4A-B62F-89971F9A8BF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32000" y="1331107"/>
            <a:ext cx="10707919" cy="30202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GB" sz="2200" b="0" i="0" smtClean="0">
                <a:effectLst/>
              </a:defRPr>
            </a:lvl1pPr>
          </a:lstStyle>
          <a:p>
            <a:pPr lvl="0"/>
            <a:r>
              <a:rPr lang="en-GB"/>
              <a:t>Click to insert </a:t>
            </a:r>
            <a:r>
              <a:rPr lang="en-GB" b="0" i="0">
                <a:solidFill>
                  <a:srgbClr val="1E1E1E"/>
                </a:solidFill>
                <a:effectLst/>
                <a:latin typeface="Segoe UI"/>
              </a:rPr>
              <a:t>content. </a:t>
            </a:r>
            <a:br>
              <a:rPr lang="en-GB" b="0" i="0">
                <a:solidFill>
                  <a:srgbClr val="1E1E1E"/>
                </a:solidFill>
                <a:effectLst/>
                <a:latin typeface="Segoe UI"/>
              </a:rPr>
            </a:br>
            <a:r>
              <a:rPr lang="en-GB" b="0" i="0">
                <a:solidFill>
                  <a:srgbClr val="1E1E1E"/>
                </a:solidFill>
                <a:effectLst/>
                <a:latin typeface="Segoe UI"/>
              </a:rPr>
              <a:t>This placeholder accepts text, or a table, chart, SmartArt graphic, picture, or video as indicated by the clickable icons below.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8949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width (Black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CB1C8-B398-0B43-98AF-ECE5979F57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5126"/>
            <a:ext cx="10707919" cy="8147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 i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/>
              <a:t>Click to edit slide title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13A813-3BA8-0947-8A89-39FAEBC4BC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000" y="4467830"/>
            <a:ext cx="10707919" cy="202504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3BA00"/>
              </a:buClr>
              <a:buSzTx/>
              <a:buFontTx/>
              <a:buNone/>
              <a:tabLst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copy……..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3BA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8DC553-5738-9E4A-B62F-89971F9A8BF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32000" y="1331107"/>
            <a:ext cx="10707919" cy="30202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GB" sz="22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GB"/>
              <a:t>Click to insert </a:t>
            </a:r>
            <a:r>
              <a:rPr lang="en-GB" b="0" i="0">
                <a:solidFill>
                  <a:srgbClr val="1E1E1E"/>
                </a:solidFill>
                <a:effectLst/>
                <a:latin typeface="Segoe UI"/>
              </a:rPr>
              <a:t>content. </a:t>
            </a:r>
            <a:br>
              <a:rPr lang="en-GB" b="0" i="0">
                <a:solidFill>
                  <a:srgbClr val="1E1E1E"/>
                </a:solidFill>
                <a:effectLst/>
                <a:latin typeface="Segoe UI"/>
              </a:rPr>
            </a:br>
            <a:r>
              <a:rPr lang="en-GB" b="0" i="0">
                <a:solidFill>
                  <a:srgbClr val="1E1E1E"/>
                </a:solidFill>
                <a:effectLst/>
                <a:latin typeface="Segoe UI"/>
              </a:rPr>
              <a:t>This placeholder accepts text, or a table, chart, SmartArt graphic, picture, or video as indicated by the clickable icons below.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0975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x 2 + Tex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CB1C8-B398-0B43-98AF-ECE5979F57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5126"/>
            <a:ext cx="11361157" cy="8147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 i="0" baseline="0">
                <a:latin typeface="+mn-lt"/>
              </a:defRPr>
            </a:lvl1pPr>
          </a:lstStyle>
          <a:p>
            <a:r>
              <a:rPr lang="en-GB"/>
              <a:t>Click to edit slide title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13A813-3BA8-0947-8A89-39FAEBC4BC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000" y="4572000"/>
            <a:ext cx="11347656" cy="192087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3BA00"/>
              </a:buClr>
              <a:buSzTx/>
              <a:buFontTx/>
              <a:buNone/>
              <a:tabLst/>
              <a:defRPr sz="2400"/>
            </a:lvl1pPr>
          </a:lstStyle>
          <a:p>
            <a:pPr lvl="0"/>
            <a:r>
              <a:rPr lang="en-GB"/>
              <a:t>Click to edit copy……..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3BA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8DC553-5738-9E4A-B62F-89971F9A8BF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32000" y="1325306"/>
            <a:ext cx="5420830" cy="30202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GB" sz="2400" b="0" i="0" smtClean="0">
                <a:effectLst/>
              </a:defRPr>
            </a:lvl1pPr>
          </a:lstStyle>
          <a:p>
            <a:pPr lvl="0"/>
            <a:r>
              <a:rPr lang="en-GB"/>
              <a:t>Click to insert </a:t>
            </a:r>
            <a:r>
              <a:rPr lang="en-GB" b="0" i="0">
                <a:solidFill>
                  <a:srgbClr val="1E1E1E"/>
                </a:solidFill>
                <a:effectLst/>
                <a:latin typeface="Segoe UI"/>
              </a:rPr>
              <a:t>content. This placeholder accepts text, or a table, chart, SmartArt graphic, picture, or video as indicated by the clickable icons below.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E0F09EAE-9D01-6048-8F8D-42D5B6233C3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71526" y="1325306"/>
            <a:ext cx="5420830" cy="30202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GB" sz="2400" b="0" i="0" smtClean="0">
                <a:effectLst/>
              </a:defRPr>
            </a:lvl1pPr>
          </a:lstStyle>
          <a:p>
            <a:pPr lvl="0"/>
            <a:r>
              <a:rPr lang="en-GB"/>
              <a:t>Click to insert </a:t>
            </a:r>
            <a:r>
              <a:rPr lang="en-GB" b="0" i="0">
                <a:solidFill>
                  <a:srgbClr val="1E1E1E"/>
                </a:solidFill>
                <a:effectLst/>
                <a:latin typeface="Segoe UI"/>
              </a:rPr>
              <a:t>content. This placeholder accepts text, or a table, chart, SmartArt graphic, picture, or video as indicated by the clickable icons below.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2626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mparison x 2 + Text (Black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CB1C8-B398-0B43-98AF-ECE5979F57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5126"/>
            <a:ext cx="11361157" cy="8147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 i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/>
              <a:t>Click to edit slide title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13A813-3BA8-0947-8A89-39FAEBC4BC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000" y="4572000"/>
            <a:ext cx="11347656" cy="192087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3BA00"/>
              </a:buClr>
              <a:buSzTx/>
              <a:buFontTx/>
              <a:buNone/>
              <a:tabLst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copy……..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3BA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8DC553-5738-9E4A-B62F-89971F9A8BF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32000" y="1325306"/>
            <a:ext cx="5420830" cy="30202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GB" sz="24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GB"/>
              <a:t>Click to insert </a:t>
            </a:r>
            <a:r>
              <a:rPr lang="en-GB" b="0" i="0">
                <a:solidFill>
                  <a:srgbClr val="1E1E1E"/>
                </a:solidFill>
                <a:effectLst/>
                <a:latin typeface="Segoe UI"/>
              </a:rPr>
              <a:t>content. This placeholder accepts text, or a table, chart, SmartArt graphic, picture, or video as indicated by the clickable icons below.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E0F09EAE-9D01-6048-8F8D-42D5B6233C3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71526" y="1325306"/>
            <a:ext cx="5420830" cy="30202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GB" sz="24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GB"/>
              <a:t>Click to insert </a:t>
            </a:r>
            <a:r>
              <a:rPr lang="en-GB" b="0" i="0">
                <a:solidFill>
                  <a:srgbClr val="1E1E1E"/>
                </a:solidFill>
                <a:effectLst/>
                <a:latin typeface="Segoe UI"/>
              </a:rPr>
              <a:t>content. This placeholder accepts text, or a table, chart, SmartArt graphic, picture, or video as indicated by the clickable icons below.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02669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x 2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CB1C8-B398-0B43-98AF-ECE5979F57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5126"/>
            <a:ext cx="11347656" cy="8147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 i="0" baseline="0">
                <a:latin typeface="+mn-lt"/>
              </a:defRPr>
            </a:lvl1pPr>
          </a:lstStyle>
          <a:p>
            <a:r>
              <a:rPr lang="en-GB"/>
              <a:t>Click to edit slide title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8DC553-5738-9E4A-B62F-89971F9A8BF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32000" y="1325306"/>
            <a:ext cx="5420830" cy="51675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GB" sz="2400" b="0" i="0" smtClean="0">
                <a:effectLst/>
              </a:defRPr>
            </a:lvl1pPr>
          </a:lstStyle>
          <a:p>
            <a:pPr lvl="0"/>
            <a:r>
              <a:rPr lang="en-GB"/>
              <a:t>Click to insert </a:t>
            </a:r>
            <a:r>
              <a:rPr lang="en-GB" b="0" i="0">
                <a:solidFill>
                  <a:srgbClr val="1E1E1E"/>
                </a:solidFill>
                <a:effectLst/>
                <a:latin typeface="Segoe UI"/>
              </a:rPr>
              <a:t>content. </a:t>
            </a:r>
            <a:br>
              <a:rPr lang="en-GB" b="0" i="0">
                <a:solidFill>
                  <a:srgbClr val="1E1E1E"/>
                </a:solidFill>
                <a:effectLst/>
                <a:latin typeface="Segoe UI"/>
              </a:rPr>
            </a:br>
            <a:r>
              <a:rPr lang="en-GB" b="0" i="0">
                <a:solidFill>
                  <a:srgbClr val="1E1E1E"/>
                </a:solidFill>
                <a:effectLst/>
                <a:latin typeface="Segoe UI"/>
              </a:rPr>
              <a:t>This placeholder accepts text, or a table, chart, SmartArt graphic, picture, or video as indicated by the clickable icons below.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E0F09EAE-9D01-6048-8F8D-42D5B6233C3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71526" y="1325306"/>
            <a:ext cx="5420830" cy="51675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GB" sz="2400" b="0" i="0" smtClean="0">
                <a:effectLst/>
              </a:defRPr>
            </a:lvl1pPr>
          </a:lstStyle>
          <a:p>
            <a:pPr lvl="0"/>
            <a:r>
              <a:rPr lang="en-GB"/>
              <a:t>Click to insert </a:t>
            </a:r>
            <a:r>
              <a:rPr lang="en-GB" b="0" i="0">
                <a:solidFill>
                  <a:srgbClr val="1E1E1E"/>
                </a:solidFill>
                <a:effectLst/>
                <a:latin typeface="Segoe UI"/>
              </a:rPr>
              <a:t>content. </a:t>
            </a:r>
            <a:br>
              <a:rPr lang="en-GB" b="0" i="0">
                <a:solidFill>
                  <a:srgbClr val="1E1E1E"/>
                </a:solidFill>
                <a:effectLst/>
                <a:latin typeface="Segoe UI"/>
              </a:rPr>
            </a:br>
            <a:r>
              <a:rPr lang="en-GB" b="0" i="0">
                <a:solidFill>
                  <a:srgbClr val="1E1E1E"/>
                </a:solidFill>
                <a:effectLst/>
                <a:latin typeface="Segoe UI"/>
              </a:rPr>
              <a:t>This placeholder accepts text, or a table, chart, SmartArt graphic, picture, or video as indicated by the clickable icons below.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8247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mparison x 2 (Black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CB1C8-B398-0B43-98AF-ECE5979F57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5126"/>
            <a:ext cx="11347656" cy="8147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 i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/>
              <a:t>Click to edit slide title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8DC553-5738-9E4A-B62F-89971F9A8BF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32000" y="1325306"/>
            <a:ext cx="5420830" cy="51675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GB" sz="24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GB" dirty="0"/>
              <a:t>Click to insert </a:t>
            </a:r>
            <a:r>
              <a:rPr lang="en-GB" b="0" i="0" dirty="0">
                <a:solidFill>
                  <a:srgbClr val="1E1E1E"/>
                </a:solidFill>
                <a:effectLst/>
                <a:latin typeface="Segoe UI"/>
              </a:rPr>
              <a:t>content. </a:t>
            </a:r>
            <a:br>
              <a:rPr lang="en-GB" b="0" i="0" dirty="0">
                <a:solidFill>
                  <a:srgbClr val="1E1E1E"/>
                </a:solidFill>
                <a:effectLst/>
                <a:latin typeface="Segoe UI"/>
              </a:rPr>
            </a:br>
            <a:r>
              <a:rPr lang="en-GB" b="0" i="0" dirty="0">
                <a:solidFill>
                  <a:srgbClr val="1E1E1E"/>
                </a:solidFill>
                <a:effectLst/>
                <a:latin typeface="Segoe UI"/>
              </a:rPr>
              <a:t>This placeholder accepts text, or a table, chart, SmartArt graphic, picture, or video as indicated by the clickable icons below.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E0F09EAE-9D01-6048-8F8D-42D5B6233C3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71526" y="1325306"/>
            <a:ext cx="5420830" cy="51675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GB" sz="24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GB" dirty="0"/>
              <a:t>Click to insert </a:t>
            </a:r>
            <a:r>
              <a:rPr lang="en-GB" b="0" i="0" dirty="0">
                <a:solidFill>
                  <a:srgbClr val="1E1E1E"/>
                </a:solidFill>
                <a:effectLst/>
                <a:latin typeface="Segoe UI"/>
              </a:rPr>
              <a:t>content. </a:t>
            </a:r>
            <a:br>
              <a:rPr lang="en-GB" b="0" i="0" dirty="0">
                <a:solidFill>
                  <a:srgbClr val="1E1E1E"/>
                </a:solidFill>
                <a:effectLst/>
                <a:latin typeface="Segoe UI"/>
              </a:rPr>
            </a:br>
            <a:r>
              <a:rPr lang="en-GB" b="0" i="0" dirty="0">
                <a:solidFill>
                  <a:srgbClr val="1E1E1E"/>
                </a:solidFill>
                <a:effectLst/>
                <a:latin typeface="Segoe UI"/>
              </a:rPr>
              <a:t>This placeholder accepts text, or a table, chart, SmartArt graphic, picture, or video as indicated by the clickable icons below.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81710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1910165-8F1F-4D44-BC39-5BED1899EC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5127"/>
            <a:ext cx="11347656" cy="7087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 i="0" baseline="0">
                <a:latin typeface="+mn-lt"/>
              </a:defRPr>
            </a:lvl1pPr>
          </a:lstStyle>
          <a:p>
            <a:r>
              <a:rPr lang="en-GB"/>
              <a:t>Click to edit slide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2706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(Black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1910165-8F1F-4D44-BC39-5BED1899EC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5126"/>
            <a:ext cx="11347656" cy="8147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 i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/>
              <a:t>Click to edit slide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69614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Black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147522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1910165-8F1F-4D44-BC39-5BED1899EC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200" y="365126"/>
            <a:ext cx="11347656" cy="8147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 i="0" baseline="0">
                <a:latin typeface="+mn-lt"/>
              </a:defRPr>
            </a:lvl1pPr>
          </a:lstStyle>
          <a:p>
            <a:r>
              <a:rPr lang="en-GB"/>
              <a:t>Click to edit slide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8352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 Column + Custo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 descr="Add your Alt text here or if the image is decorative check the 'Mark as decorative' button.">
            <a:extLst>
              <a:ext uri="{FF2B5EF4-FFF2-40B4-BE49-F238E27FC236}">
                <a16:creationId xmlns:a16="http://schemas.microsoft.com/office/drawing/2014/main" id="{821B2D5E-3EC9-DB44-833E-74721238B28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014500" y="0"/>
            <a:ext cx="5177500" cy="685799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3F518B3-48D5-D0E9-1DA4-8581A6733B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200" y="365125"/>
            <a:ext cx="4651108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 i="0" baseline="0">
                <a:latin typeface="+mn-lt"/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slide title</a:t>
            </a:r>
            <a:endParaRPr lang="en-US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1A2175B-7EE6-659A-DD04-C77E8D7C90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201" y="2229186"/>
            <a:ext cx="4651107" cy="426369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B9B7"/>
              </a:buClr>
              <a:buSzTx/>
              <a:buFont typeface="Arial" panose="020B0604020202020204" pitchFamily="34" charset="0"/>
              <a:buNone/>
              <a:tabLst/>
              <a:defRPr sz="2400"/>
            </a:lvl1pPr>
          </a:lstStyle>
          <a:p>
            <a:pPr lvl="0"/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B9B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B9B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B9B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B9B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B9B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1EEB01A-2D96-F94A-C35F-E079D83838D9}"/>
              </a:ext>
            </a:extLst>
          </p:cNvPr>
          <p:cNvCxnSpPr>
            <a:cxnSpLocks/>
          </p:cNvCxnSpPr>
          <p:nvPr userDrawn="1"/>
        </p:nvCxnSpPr>
        <p:spPr>
          <a:xfrm>
            <a:off x="446400" y="1716088"/>
            <a:ext cx="957600" cy="0"/>
          </a:xfrm>
          <a:prstGeom prst="line">
            <a:avLst/>
          </a:prstGeom>
          <a:ln w="38100" cmpd="sng">
            <a:solidFill>
              <a:srgbClr val="3FB9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8233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1 Column + defaul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9118AA1-5455-954C-A527-D3D1037C56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4054" y="0"/>
            <a:ext cx="6858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8CB1C8-B398-0B43-98AF-ECE5979F57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200" y="365125"/>
            <a:ext cx="4651108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 i="0" baseline="0">
                <a:latin typeface="+mn-lt"/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slide title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13A813-3BA8-0947-8A89-39FAEBC4BC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201" y="2229186"/>
            <a:ext cx="4651107" cy="426369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B9B7"/>
              </a:buClr>
              <a:buSzTx/>
              <a:buFont typeface="Arial" panose="020B0604020202020204" pitchFamily="34" charset="0"/>
              <a:buNone/>
              <a:tabLst/>
              <a:defRPr sz="2400"/>
            </a:lvl1pPr>
          </a:lstStyle>
          <a:p>
            <a:pPr lvl="0"/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B9B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B9B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B9B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B9B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bullet point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B9B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5208CA6-E56F-E844-AB42-12323087147D}"/>
              </a:ext>
            </a:extLst>
          </p:cNvPr>
          <p:cNvCxnSpPr>
            <a:cxnSpLocks/>
          </p:cNvCxnSpPr>
          <p:nvPr userDrawn="1"/>
        </p:nvCxnSpPr>
        <p:spPr>
          <a:xfrm>
            <a:off x="446400" y="1716088"/>
            <a:ext cx="957600" cy="0"/>
          </a:xfrm>
          <a:prstGeom prst="line">
            <a:avLst/>
          </a:prstGeom>
          <a:ln w="38100" cmpd="sng">
            <a:solidFill>
              <a:srgbClr val="3FB9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319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asic Text Slide (Gold)">
    <p:bg>
      <p:bgPr>
        <a:solidFill>
          <a:srgbClr val="3FB9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CB1C8-B398-0B43-98AF-ECE5979F57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200" y="784563"/>
            <a:ext cx="10861519" cy="908200"/>
          </a:xfrm>
          <a:prstGeom prst="rect">
            <a:avLst/>
          </a:prstGeom>
        </p:spPr>
        <p:txBody>
          <a:bodyPr/>
          <a:lstStyle>
            <a:lvl1pPr>
              <a:defRPr b="1" i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Click to edit slide title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6495E-CD17-9A4D-9812-E831C6128C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1788" y="1920875"/>
            <a:ext cx="10860931" cy="401470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40227DF-E595-11AE-37A1-CDE4A8AB8981}"/>
              </a:ext>
            </a:extLst>
          </p:cNvPr>
          <p:cNvCxnSpPr>
            <a:cxnSpLocks/>
          </p:cNvCxnSpPr>
          <p:nvPr userDrawn="1"/>
        </p:nvCxnSpPr>
        <p:spPr>
          <a:xfrm>
            <a:off x="446400" y="1490761"/>
            <a:ext cx="9576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0778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6B33A-6963-8E3F-F8C7-8DF6732B0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2A94B-D1DD-7541-CF7E-424DC30E7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CB883-BDE1-F173-C17F-6C7CCC1E5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14893-DA24-4AEE-9728-C51687755A82}" type="datetimeFigureOut">
              <a:rPr lang="en-GB" smtClean="0"/>
              <a:t>26/06/2025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BE5A1-1C38-D9EA-A476-91C2E318E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91292A-F99A-5748-F3A3-51D192C58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11ECF-F083-4B85-9E91-3E6D3F0051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8884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02F5C66-73C0-797F-45CE-C79E1A7499BB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753862" y="190500"/>
            <a:ext cx="715963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100">
                <a:solidFill>
                  <a:srgbClr val="FF8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RESTRICTED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3DA219-9F0A-934F-DF59-8D7E75D2F45B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53862" y="6499860"/>
            <a:ext cx="715963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100">
                <a:solidFill>
                  <a:srgbClr val="FF8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RESTRICTED</a:t>
            </a:r>
          </a:p>
        </p:txBody>
      </p:sp>
    </p:spTree>
    <p:extLst>
      <p:ext uri="{BB962C8B-B14F-4D97-AF65-F5344CB8AC3E}">
        <p14:creationId xmlns:p14="http://schemas.microsoft.com/office/powerpoint/2010/main" val="3305892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60" r:id="rId2"/>
    <p:sldLayoutId id="2147483762" r:id="rId3"/>
    <p:sldLayoutId id="2147483761" r:id="rId4"/>
    <p:sldLayoutId id="2147483763" r:id="rId5"/>
    <p:sldLayoutId id="2147483764" r:id="rId6"/>
    <p:sldLayoutId id="214748375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12" r:id="rId13"/>
    <p:sldLayoutId id="2147483765" r:id="rId14"/>
    <p:sldLayoutId id="2147483766" r:id="rId15"/>
    <p:sldLayoutId id="2147483767" r:id="rId16"/>
    <p:sldLayoutId id="2147483768" r:id="rId17"/>
    <p:sldLayoutId id="2147483769" r:id="rId18"/>
    <p:sldLayoutId id="2147483713" r:id="rId19"/>
    <p:sldLayoutId id="2147483716" r:id="rId20"/>
    <p:sldLayoutId id="2147483730" r:id="rId21"/>
    <p:sldLayoutId id="2147483731" r:id="rId22"/>
    <p:sldLayoutId id="2147483732" r:id="rId23"/>
    <p:sldLayoutId id="2147483733" r:id="rId24"/>
    <p:sldLayoutId id="2147483738" r:id="rId25"/>
    <p:sldLayoutId id="2147483739" r:id="rId26"/>
    <p:sldLayoutId id="2147483740" r:id="rId27"/>
    <p:sldLayoutId id="2147483741" r:id="rId28"/>
    <p:sldLayoutId id="2147483742" r:id="rId29"/>
    <p:sldLayoutId id="2147483743" r:id="rId30"/>
    <p:sldLayoutId id="2147483718" r:id="rId31"/>
    <p:sldLayoutId id="2147483719" r:id="rId32"/>
    <p:sldLayoutId id="2147483734" r:id="rId33"/>
    <p:sldLayoutId id="2147483735" r:id="rId34"/>
    <p:sldLayoutId id="2147483788" r:id="rId35"/>
    <p:sldLayoutId id="2147483789" r:id="rId36"/>
    <p:sldLayoutId id="2147483782" r:id="rId37"/>
    <p:sldLayoutId id="2147483783" r:id="rId38"/>
    <p:sldLayoutId id="2147483784" r:id="rId39"/>
    <p:sldLayoutId id="2147483785" r:id="rId40"/>
    <p:sldLayoutId id="2147483736" r:id="rId41"/>
    <p:sldLayoutId id="2147483737" r:id="rId42"/>
    <p:sldLayoutId id="2147483657" r:id="rId43"/>
    <p:sldLayoutId id="2147483721" r:id="rId44"/>
    <p:sldLayoutId id="2147483722" r:id="rId45"/>
    <p:sldLayoutId id="2147483723" r:id="rId46"/>
    <p:sldLayoutId id="2147483724" r:id="rId47"/>
    <p:sldLayoutId id="2147483725" r:id="rId48"/>
    <p:sldLayoutId id="2147483776" r:id="rId49"/>
    <p:sldLayoutId id="2147483777" r:id="rId50"/>
    <p:sldLayoutId id="2147483778" r:id="rId51"/>
    <p:sldLayoutId id="2147483779" r:id="rId52"/>
    <p:sldLayoutId id="2147483780" r:id="rId53"/>
    <p:sldLayoutId id="2147483781" r:id="rId54"/>
    <p:sldLayoutId id="2147483679" r:id="rId55"/>
    <p:sldLayoutId id="2147483786" r:id="rId56"/>
    <p:sldLayoutId id="2147483770" r:id="rId57"/>
    <p:sldLayoutId id="2147483658" r:id="rId58"/>
    <p:sldLayoutId id="2147483688" r:id="rId59"/>
    <p:sldLayoutId id="2147483700" r:id="rId60"/>
    <p:sldLayoutId id="2147483771" r:id="rId61"/>
    <p:sldLayoutId id="2147483677" r:id="rId62"/>
    <p:sldLayoutId id="2147483696" r:id="rId63"/>
    <p:sldLayoutId id="2147483787" r:id="rId64"/>
    <p:sldLayoutId id="2147483702" r:id="rId65"/>
    <p:sldLayoutId id="2147483703" r:id="rId66"/>
    <p:sldLayoutId id="2147483676" r:id="rId67"/>
    <p:sldLayoutId id="2147483775" r:id="rId68"/>
    <p:sldLayoutId id="2147483680" r:id="rId69"/>
    <p:sldLayoutId id="2147483774" r:id="rId70"/>
    <p:sldLayoutId id="2147483671" r:id="rId71"/>
    <p:sldLayoutId id="2147483773" r:id="rId72"/>
    <p:sldLayoutId id="2147483672" r:id="rId73"/>
    <p:sldLayoutId id="2147483772" r:id="rId74"/>
    <p:sldLayoutId id="2147483693" r:id="rId75"/>
    <p:sldLayoutId id="2147483711" r:id="rId76"/>
    <p:sldLayoutId id="2147483714" r:id="rId77"/>
    <p:sldLayoutId id="2147483790" r:id="rId78"/>
    <p:sldLayoutId id="2147483791" r:id="rId79"/>
    <p:sldLayoutId id="2147483792" r:id="rId80"/>
    <p:sldLayoutId id="2147483793" r:id="rId81"/>
    <p:sldLayoutId id="2147483794" r:id="rId8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1.xml"/><Relationship Id="rId4" Type="http://schemas.openxmlformats.org/officeDocument/2006/relationships/image" Target="../media/image3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D2316-C132-B34C-8FC5-B4CB6C928F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0206" y="2177143"/>
            <a:ext cx="4083841" cy="691740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dirty="0">
                <a:ea typeface="Calibri"/>
                <a:cs typeface="Calibri"/>
              </a:rPr>
              <a:t>Spin A Yarn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2DB8B4-59B6-FD4F-B851-088D04561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0206" y="2868884"/>
            <a:ext cx="4083841" cy="830306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dirty="0"/>
              <a:t>Creative Writing</a:t>
            </a:r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1321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3F301-896A-43AB-02EB-16E0CEF29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97" y="1294985"/>
            <a:ext cx="10707919" cy="1325563"/>
          </a:xfrm>
        </p:spPr>
        <p:txBody>
          <a:bodyPr/>
          <a:lstStyle/>
          <a:p>
            <a:r>
              <a:rPr lang="en-GB" dirty="0"/>
              <a:t>The world of creative writing is bigger than you might think!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0BDD8-FA38-6FC4-1E4B-28BB915CDF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8797" y="3163822"/>
            <a:ext cx="4470556" cy="1019420"/>
          </a:xfrm>
        </p:spPr>
        <p:txBody>
          <a:bodyPr/>
          <a:lstStyle/>
          <a:p>
            <a:r>
              <a:rPr lang="en-GB" dirty="0"/>
              <a:t>What different ways of telling a story can you think of?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515CD5-2E62-CCCD-287C-C73AC7A82420}"/>
              </a:ext>
            </a:extLst>
          </p:cNvPr>
          <p:cNvSpPr txBox="1"/>
          <p:nvPr/>
        </p:nvSpPr>
        <p:spPr>
          <a:xfrm>
            <a:off x="681478" y="4500375"/>
            <a:ext cx="6233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I’ll give you an example: YouTube videos!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A9C835-F567-D0AD-064F-2C8865504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6206" y="2431198"/>
            <a:ext cx="5944316" cy="394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348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78C1570-DA94-5A1A-F482-3BCBB040F902}"/>
              </a:ext>
            </a:extLst>
          </p:cNvPr>
          <p:cNvSpPr txBox="1">
            <a:spLocks/>
          </p:cNvSpPr>
          <p:nvPr/>
        </p:nvSpPr>
        <p:spPr>
          <a:xfrm>
            <a:off x="382557" y="559156"/>
            <a:ext cx="11695537" cy="5951097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8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Falmouth University has three writing courses: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8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8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BA (Hons) Creative Writing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8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BA (Hons) English &amp; Creative Writing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8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BA (Hons) Journalism &amp; Creative Writing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8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BA (Hons) Game Development: Writing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8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8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If you are interested in English or Journalism, you can take our courses that offer a balance of classes dedicated to learning those subjects alongside creative writing classes. Similarly, if you want to focus on learning about game development and narratives, we have a dedicated course in our Games Academy to specialise in writing for games!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8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8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Each course has access to the Lighthouse, a designated cosy study space, and the Newsroom.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800" dirty="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800" dirty="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1620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44142-3448-F660-BF3A-4DB533136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63" y="381997"/>
            <a:ext cx="11767292" cy="2360313"/>
          </a:xfrm>
        </p:spPr>
        <p:txBody>
          <a:bodyPr lIns="91440" tIns="45720" rIns="91440" bIns="45720" anchor="t"/>
          <a:lstStyle/>
          <a:p>
            <a:r>
              <a:rPr lang="en-US" sz="7200" b="0" dirty="0">
                <a:latin typeface="CREATIVITY IN"/>
                <a:ea typeface="Calibri"/>
                <a:cs typeface="Calibri"/>
              </a:rPr>
              <a:t>The Lighthouse</a:t>
            </a:r>
            <a:endParaRPr lang="en-US" sz="6000" b="0" dirty="0">
              <a:latin typeface="CREATIVITY IN"/>
            </a:endParaRPr>
          </a:p>
        </p:txBody>
      </p:sp>
      <p:pic>
        <p:nvPicPr>
          <p:cNvPr id="5" name="Picture 4" descr="A group of people sitting on couches in a living room&#10;&#10;Description automatically generated">
            <a:extLst>
              <a:ext uri="{FF2B5EF4-FFF2-40B4-BE49-F238E27FC236}">
                <a16:creationId xmlns:a16="http://schemas.microsoft.com/office/drawing/2014/main" id="{3159990B-B332-319A-0FED-FDDB04987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34" y="1492469"/>
            <a:ext cx="7785494" cy="51907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8F92FF-9062-5CCE-A391-8616D51F8E3A}"/>
              </a:ext>
            </a:extLst>
          </p:cNvPr>
          <p:cNvSpPr txBox="1"/>
          <p:nvPr/>
        </p:nvSpPr>
        <p:spPr>
          <a:xfrm>
            <a:off x="8324193" y="1492469"/>
            <a:ext cx="35083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 very cosy space on Falmouth Campus just for people on a writing course!</a:t>
            </a:r>
          </a:p>
        </p:txBody>
      </p:sp>
    </p:spTree>
    <p:extLst>
      <p:ext uri="{BB962C8B-B14F-4D97-AF65-F5344CB8AC3E}">
        <p14:creationId xmlns:p14="http://schemas.microsoft.com/office/powerpoint/2010/main" val="2406994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CC78E-DDF6-75D7-8381-F15BCDB457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6981" y="1096992"/>
            <a:ext cx="4994374" cy="1228060"/>
          </a:xfrm>
        </p:spPr>
        <p:txBody>
          <a:bodyPr lIns="91440" tIns="45720" rIns="91440" bIns="45720" anchor="t">
            <a:noAutofit/>
          </a:bodyPr>
          <a:lstStyle/>
          <a:p>
            <a:r>
              <a:rPr lang="en-GB" sz="3600" b="1" dirty="0">
                <a:latin typeface="Arial"/>
                <a:cs typeface="Calibri"/>
              </a:rPr>
              <a:t>You know what’s so great about creative writing…</a:t>
            </a:r>
            <a:endParaRPr lang="en-GB" sz="3600" b="1" dirty="0">
              <a:latin typeface="Arial"/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385028-FCCD-BF97-4AB3-7CD9F43ADD74}"/>
              </a:ext>
            </a:extLst>
          </p:cNvPr>
          <p:cNvSpPr txBox="1"/>
          <p:nvPr/>
        </p:nvSpPr>
        <p:spPr>
          <a:xfrm>
            <a:off x="233816" y="3917396"/>
            <a:ext cx="4992937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sz="2800" dirty="0">
              <a:solidFill>
                <a:srgbClr val="000000"/>
              </a:solidFill>
              <a:latin typeface="Arial"/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/>
                <a:ea typeface="Calibri" panose="020F0502020204030204"/>
                <a:cs typeface="Calibri" panose="020F0502020204030204"/>
              </a:rPr>
              <a:t>Everyone can do it! </a:t>
            </a: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000000"/>
              </a:solidFill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27657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77D1F-CA70-C991-D301-D86E0BF77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9158" y="366487"/>
            <a:ext cx="7913913" cy="1325563"/>
          </a:xfrm>
        </p:spPr>
        <p:txBody>
          <a:bodyPr/>
          <a:lstStyle/>
          <a:p>
            <a:r>
              <a:rPr lang="en-GB" dirty="0"/>
              <a:t>Even bands like to experiment with different types of creative writing!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E76ECB-F76B-EFFC-7EC8-D2AA8EABAD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63431" y="1916399"/>
            <a:ext cx="4172199" cy="1019420"/>
          </a:xfrm>
        </p:spPr>
        <p:txBody>
          <a:bodyPr/>
          <a:lstStyle/>
          <a:p>
            <a:r>
              <a:rPr lang="en-GB" dirty="0"/>
              <a:t>One of my favourite bands has intro/outro narration for their albums that tell you a piece of their story.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531355-F1A4-FF98-9032-07452C47D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623" y="1775532"/>
            <a:ext cx="4554369" cy="30060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F90AA9-EDFB-2DFE-27B6-18051044C9EA}"/>
              </a:ext>
            </a:extLst>
          </p:cNvPr>
          <p:cNvSpPr txBox="1"/>
          <p:nvPr/>
        </p:nvSpPr>
        <p:spPr>
          <a:xfrm>
            <a:off x="905623" y="5005532"/>
            <a:ext cx="46703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Enhypen also made a point and click escape game where players had different options to choose from to promote their latest album this year.</a:t>
            </a:r>
          </a:p>
        </p:txBody>
      </p:sp>
      <p:pic>
        <p:nvPicPr>
          <p:cNvPr id="1026" name="Picture 2" descr="Cara Main ENHYPEN ESCAPE | Popmama.com">
            <a:extLst>
              <a:ext uri="{FF2B5EF4-FFF2-40B4-BE49-F238E27FC236}">
                <a16:creationId xmlns:a16="http://schemas.microsoft.com/office/drawing/2014/main" id="{DF493A8D-F5DC-12EF-0E5C-73A46D422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975" y="3787525"/>
            <a:ext cx="4320048" cy="287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610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7947A-B0AB-1604-D380-084384A31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784563"/>
            <a:ext cx="10752525" cy="908200"/>
          </a:xfrm>
        </p:spPr>
        <p:txBody>
          <a:bodyPr>
            <a:normAutofit fontScale="90000"/>
          </a:bodyPr>
          <a:lstStyle/>
          <a:p>
            <a:r>
              <a:rPr lang="en-GB" dirty="0"/>
              <a:t>Time to create a story together!!!! </a:t>
            </a:r>
            <a:br>
              <a:rPr lang="en-GB" sz="2800" dirty="0"/>
            </a:br>
            <a:r>
              <a:rPr lang="en-GB" sz="2800" dirty="0"/>
              <a:t>We are also going to be making “choose your own adventure” stories. Using a tool called “Twine” which you can use for free in your web browser!</a:t>
            </a:r>
            <a:br>
              <a:rPr lang="en-GB" sz="2800" dirty="0"/>
            </a:br>
            <a:endParaRPr lang="en-GB" sz="2800" dirty="0"/>
          </a:p>
        </p:txBody>
      </p:sp>
      <p:pic>
        <p:nvPicPr>
          <p:cNvPr id="5" name="Picture 4" descr="A unicorn on a hilltop">
            <a:extLst>
              <a:ext uri="{FF2B5EF4-FFF2-40B4-BE49-F238E27FC236}">
                <a16:creationId xmlns:a16="http://schemas.microsoft.com/office/drawing/2014/main" id="{D90C0475-0CC2-9EC9-6D8C-6F3E845AB3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858" b="20858"/>
          <a:stretch/>
        </p:blipFill>
        <p:spPr>
          <a:xfrm>
            <a:off x="432000" y="2133600"/>
            <a:ext cx="10752524" cy="41779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8011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A9AA3-9CE7-400E-A2AE-705CE4C8D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99" y="365125"/>
            <a:ext cx="7664917" cy="1543448"/>
          </a:xfrm>
        </p:spPr>
        <p:txBody>
          <a:bodyPr lIns="91440" tIns="45720" rIns="91440" bIns="45720" anchor="b">
            <a:noAutofit/>
          </a:bodyPr>
          <a:lstStyle/>
          <a:p>
            <a:r>
              <a:rPr lang="en-GB" sz="6000" b="0" dirty="0">
                <a:latin typeface="Segoe UI"/>
                <a:cs typeface="Segoe UI"/>
              </a:rPr>
              <a:t>Using Twine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CEA7E3-2AD6-6B22-383E-2E22E80432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2000" y="2229186"/>
            <a:ext cx="4651108" cy="2739689"/>
          </a:xfrm>
        </p:spPr>
        <p:txBody>
          <a:bodyPr lIns="91440" tIns="45720" rIns="91440" bIns="45720" anchor="t"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GB" sz="2800" dirty="0">
                <a:ea typeface="Calibri"/>
                <a:cs typeface="Calibri"/>
              </a:rPr>
              <a:t>Open Twinery.org and click 'Use in your browser'</a:t>
            </a:r>
          </a:p>
          <a:p>
            <a:pPr>
              <a:lnSpc>
                <a:spcPct val="100000"/>
              </a:lnSpc>
            </a:pPr>
            <a:endParaRPr lang="en-GB" sz="2800" dirty="0">
              <a:ea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lang="en-GB" sz="2800" dirty="0"/>
          </a:p>
          <a:p>
            <a:pPr>
              <a:lnSpc>
                <a:spcPct val="100000"/>
              </a:lnSpc>
            </a:pPr>
            <a:r>
              <a:rPr lang="en-GB" sz="2800" dirty="0"/>
              <a:t>Create a new story using the 'New' button on the top left</a:t>
            </a:r>
            <a:endParaRPr lang="en-GB" sz="2800" dirty="0"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2800" dirty="0">
              <a:ea typeface="Calibri"/>
              <a:cs typeface="Calibri"/>
            </a:endParaRPr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2E5DE873-97D7-4CCB-8C51-65449DEC4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850" y="4979777"/>
            <a:ext cx="3810000" cy="895350"/>
          </a:xfrm>
          <a:prstGeom prst="rect">
            <a:avLst/>
          </a:prstGeom>
        </p:spPr>
      </p:pic>
      <p:pic>
        <p:nvPicPr>
          <p:cNvPr id="9" name="Picture 8" descr="A blue rectangle with black text&#10;&#10;Description automatically generated">
            <a:extLst>
              <a:ext uri="{FF2B5EF4-FFF2-40B4-BE49-F238E27FC236}">
                <a16:creationId xmlns:a16="http://schemas.microsoft.com/office/drawing/2014/main" id="{F62CE1F1-91EF-66A6-E537-21793F29A9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771" y="3177755"/>
            <a:ext cx="238125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891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898E1-D286-DB49-B585-5DF8D5273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755" y="178219"/>
            <a:ext cx="5061475" cy="1339940"/>
          </a:xfrm>
        </p:spPr>
        <p:txBody>
          <a:bodyPr lIns="91440" tIns="45720" rIns="91440" bIns="45720" anchor="t"/>
          <a:lstStyle/>
          <a:p>
            <a:r>
              <a:rPr lang="en-US" sz="6000" b="0" dirty="0">
                <a:latin typeface="CREATIVITY IN"/>
                <a:cs typeface="Arial Black" panose="020B0604020202020204" pitchFamily="34" charset="0"/>
              </a:rPr>
              <a:t>How DO I use this?</a:t>
            </a:r>
            <a:endParaRPr lang="en-GB" sz="6000" b="0" dirty="0">
              <a:latin typeface="CREATIVITY I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1"/>
          </p:nvPr>
        </p:nvSpPr>
        <p:spPr>
          <a:xfrm>
            <a:off x="460754" y="2229186"/>
            <a:ext cx="5061475" cy="4263690"/>
          </a:xfrm>
        </p:spPr>
        <p:txBody>
          <a:bodyPr lIns="91440" tIns="45720" rIns="91440" bIns="45720" anchor="t">
            <a:normAutofit fontScale="92500"/>
          </a:bodyPr>
          <a:lstStyle/>
          <a:p>
            <a:pPr marL="342900" indent="-342900"/>
            <a:r>
              <a:rPr lang="en-GB" dirty="0">
                <a:cs typeface="Arial"/>
              </a:rPr>
              <a:t>All parts of your story are called 'Passages'. You start with one passage. This will be the start of your story! </a:t>
            </a:r>
          </a:p>
          <a:p>
            <a:pPr marL="342900" indent="-342900"/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342900" indent="-342900"/>
            <a:r>
              <a:rPr lang="en-GB" dirty="0">
                <a:ea typeface="Calibri"/>
                <a:cs typeface="Arial"/>
              </a:rPr>
              <a:t>To create a new passage, you use two sets of square brackets in your current passage, like in the picture.</a:t>
            </a:r>
            <a:endParaRPr lang="en-GB" dirty="0">
              <a:ea typeface="Calibri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>
              <a:solidFill>
                <a:schemeClr val="tx1"/>
              </a:solidFill>
              <a:ea typeface="Calibri"/>
              <a:cs typeface="Arial" panose="020B0604020202020204" pitchFamily="34" charset="0"/>
            </a:endParaRPr>
          </a:p>
          <a:p>
            <a:pPr marL="342900" indent="-342900"/>
            <a:r>
              <a:rPr lang="en-GB" dirty="0">
                <a:ea typeface="Calibri"/>
                <a:cs typeface="Arial"/>
              </a:rPr>
              <a:t>This will then create a new passage for you to fill. </a:t>
            </a:r>
            <a:r>
              <a:rPr lang="en-GB" dirty="0">
                <a:cs typeface="Arial"/>
              </a:rPr>
              <a:t>(On an </a:t>
            </a:r>
            <a:r>
              <a:rPr lang="en-GB" dirty="0" err="1">
                <a:cs typeface="Arial"/>
              </a:rPr>
              <a:t>ipad</a:t>
            </a:r>
            <a:r>
              <a:rPr lang="en-GB" dirty="0">
                <a:cs typeface="Arial"/>
              </a:rPr>
              <a:t> you need to click “Edit” on the top bar after clicking the passage you want to edit)</a:t>
            </a:r>
            <a:endParaRPr lang="en-GB" dirty="0">
              <a:ea typeface="Calibri"/>
              <a:cs typeface="Arial"/>
            </a:endParaRPr>
          </a:p>
          <a:p>
            <a:pPr marL="342900" indent="-342900"/>
            <a:endParaRPr lang="en-GB" dirty="0">
              <a:ea typeface="Calibri"/>
              <a:cs typeface="Arial" panose="020B0604020202020204" pitchFamily="34" charset="0"/>
            </a:endParaRPr>
          </a:p>
          <a:p>
            <a:pPr marL="342900" indent="-342900"/>
            <a:endParaRPr lang="en-GB" dirty="0">
              <a:ea typeface="Calibri"/>
              <a:cs typeface="Arial" panose="020B0604020202020204" pitchFamily="34" charset="0"/>
            </a:endParaRPr>
          </a:p>
          <a:p>
            <a:pPr marL="342900" indent="-342900"/>
            <a:endParaRPr lang="en-GB" dirty="0">
              <a:ea typeface="Calibri"/>
              <a:cs typeface="Arial" panose="020B0604020202020204" pitchFamily="34" charset="0"/>
            </a:endParaRP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F2BBDEE2-B5C8-32A1-034B-BEBE7D4B04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895" t="19940" r="11538" b="8006"/>
          <a:stretch/>
        </p:blipFill>
        <p:spPr>
          <a:xfrm>
            <a:off x="6665419" y="1673"/>
            <a:ext cx="5524305" cy="68724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16878A-487C-EFE3-515B-A6B171B648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25755">
            <a:off x="9573879" y="4831079"/>
            <a:ext cx="2244187" cy="13553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A5ACD3-7C8D-F1FC-F9F2-FEFD6E8F5A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6601" y="5363175"/>
            <a:ext cx="1857634" cy="81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55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quarter" idx="11"/>
          </p:nvPr>
        </p:nvSpPr>
        <p:spPr>
          <a:xfrm>
            <a:off x="432000" y="216356"/>
            <a:ext cx="1711550" cy="6420293"/>
          </a:xfrm>
        </p:spPr>
        <p:txBody>
          <a:bodyPr lIns="91440" tIns="45720" rIns="91440" bIns="45720" anchor="t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>
                <a:cs typeface="Arial"/>
              </a:rPr>
              <a:t>Once you have a few passages your story will start to look more like this.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ea typeface="Calibri"/>
                <a:cs typeface="Arial"/>
              </a:rPr>
              <a:t>You can also link back to your starting passage (maybe there’s ways to get a “game over”)</a:t>
            </a:r>
          </a:p>
        </p:txBody>
      </p:sp>
      <p:pic>
        <p:nvPicPr>
          <p:cNvPr id="7" name="Picture 6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AB05BFA4-5EC7-9AE4-82E9-E8797A343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6167" y="214313"/>
            <a:ext cx="9725025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588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E922F-D131-C042-A50C-33B73AE59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365125"/>
            <a:ext cx="6254795" cy="1768475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GB" sz="4400" b="0" dirty="0">
                <a:latin typeface="CREATIVITY IN"/>
              </a:rPr>
              <a:t>Time to write your own story!!</a:t>
            </a:r>
            <a:br>
              <a:rPr lang="en-GB" b="0" dirty="0">
                <a:latin typeface="CREATIVITY IN" pitchFamily="2" charset="77"/>
              </a:rPr>
            </a:br>
            <a:endParaRPr lang="en-GB" sz="2200" b="0" dirty="0">
              <a:latin typeface="CREATIVITY I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>
            <a:normAutofit/>
          </a:bodyPr>
          <a:lstStyle/>
          <a:p>
            <a:pPr marL="342900" indent="-342900"/>
            <a:r>
              <a:rPr lang="en-GB" dirty="0">
                <a:ea typeface="Calibri"/>
                <a:cs typeface="Calibri"/>
              </a:rPr>
              <a:t>Now you’ve gotten used to it… It’s time to use your new Twine skills to put together a 'Choose your own adventure' type story.</a:t>
            </a:r>
          </a:p>
          <a:p>
            <a:pPr marL="342900" indent="-342900"/>
            <a:r>
              <a:rPr lang="en-GB" dirty="0">
                <a:ea typeface="Calibri"/>
                <a:cs typeface="Calibri"/>
              </a:rPr>
              <a:t>Here’s a challenge for you. We have 3 different elements that you must include in your story: a genre, a theme, and a surprise element!</a:t>
            </a:r>
            <a:endParaRPr lang="en-GB" dirty="0"/>
          </a:p>
          <a:p>
            <a:pPr marL="342900" indent="-342900"/>
            <a:r>
              <a:rPr lang="en-GB" dirty="0">
                <a:ea typeface="Calibri"/>
                <a:cs typeface="Calibri"/>
              </a:rPr>
              <a:t>Be as imaginative and adventurous as you can!</a:t>
            </a:r>
          </a:p>
        </p:txBody>
      </p:sp>
      <p:pic>
        <p:nvPicPr>
          <p:cNvPr id="10" name="Picture Placeholder 9" descr="Corgi in superhero costume">
            <a:extLst>
              <a:ext uri="{FF2B5EF4-FFF2-40B4-BE49-F238E27FC236}">
                <a16:creationId xmlns:a16="http://schemas.microsoft.com/office/drawing/2014/main" id="{4C607C0F-9D45-4B0E-AFDC-6BA65022F2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26936" r="26936"/>
          <a:stretch/>
        </p:blipFill>
        <p:spPr/>
      </p:pic>
    </p:spTree>
    <p:extLst>
      <p:ext uri="{BB962C8B-B14F-4D97-AF65-F5344CB8AC3E}">
        <p14:creationId xmlns:p14="http://schemas.microsoft.com/office/powerpoint/2010/main" val="789932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33F4C-9417-4644-8DBB-0E7BA71C4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365125"/>
            <a:ext cx="6254795" cy="1325563"/>
          </a:xfrm>
        </p:spPr>
        <p:txBody>
          <a:bodyPr lIns="91440" tIns="45720" rIns="91440" bIns="45720">
            <a:normAutofit/>
          </a:bodyPr>
          <a:lstStyle/>
          <a:p>
            <a:r>
              <a:rPr lang="en-GB" b="0" err="1"/>
              <a:t>ToP</a:t>
            </a:r>
            <a:r>
              <a:rPr lang="en-GB" b="0"/>
              <a:t> Tips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47AFEB-7AC5-654A-BF17-86B001AB90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6896" y="1577545"/>
            <a:ext cx="7293103" cy="4263690"/>
          </a:xfrm>
        </p:spPr>
        <p:txBody>
          <a:bodyPr lIns="91440" tIns="45720" rIns="91440" bIns="45720">
            <a:normAutofit lnSpcReduction="10000"/>
          </a:bodyPr>
          <a:lstStyle/>
          <a:p>
            <a:pPr marL="342900" indent="-342900"/>
            <a:r>
              <a:rPr lang="en-GB" dirty="0"/>
              <a:t>To link to a pre-existing passage, use the title you can see in the map! </a:t>
            </a:r>
          </a:p>
          <a:p>
            <a:pPr marL="342900" indent="-342900"/>
            <a:r>
              <a:rPr lang="en-GB" dirty="0"/>
              <a:t>You can change the title of the next passage to be whatever you like to help keep track. For example, in this map , one is called “angry gnome” but if we don’t want the player to see angry gnome and instead see the choice to “enter small house,” we add one of these “|” in the middle. </a:t>
            </a:r>
          </a:p>
          <a:p>
            <a:pPr marL="342900" indent="-342900"/>
            <a:r>
              <a:rPr lang="en-GB" dirty="0"/>
              <a:t>To test-run your story at any point press '</a:t>
            </a:r>
            <a:r>
              <a:rPr lang="en-GB" b="1" dirty="0"/>
              <a:t>Build</a:t>
            </a:r>
            <a:r>
              <a:rPr lang="en-GB" dirty="0"/>
              <a:t>' in the menu and then press '</a:t>
            </a:r>
            <a:r>
              <a:rPr lang="en-GB" b="1" dirty="0"/>
              <a:t>Play</a:t>
            </a:r>
            <a:r>
              <a:rPr lang="en-GB" dirty="0"/>
              <a:t>’</a:t>
            </a:r>
          </a:p>
          <a:p>
            <a:pPr marL="342900" indent="-342900"/>
            <a:r>
              <a:rPr lang="en-GB" dirty="0"/>
              <a:t>Don’t be afraid to ask for us for the instructions again if you need them!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44ACBE-3C4D-0924-FBCF-1C8F1E0BB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1834" y="1123164"/>
            <a:ext cx="3520152" cy="23058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E26FF3-E000-3502-A0BC-CF6EB55C2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2717" y="3702026"/>
            <a:ext cx="3162538" cy="79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279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9"/>
          <p:cNvSpPr>
            <a:spLocks noGrp="1"/>
          </p:cNvSpPr>
          <p:nvPr>
            <p:ph type="title"/>
          </p:nvPr>
        </p:nvSpPr>
        <p:spPr>
          <a:xfrm>
            <a:off x="432000" y="365126"/>
            <a:ext cx="11361157" cy="814739"/>
          </a:xfr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tx1"/>
                </a:solidFill>
                <a:latin typeface="+mn-lt"/>
              </a:rPr>
              <a:t>Now let’s add some visuals!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B9AB36-1528-0C79-85F5-14E964112154}"/>
              </a:ext>
            </a:extLst>
          </p:cNvPr>
          <p:cNvSpPr txBox="1"/>
          <p:nvPr/>
        </p:nvSpPr>
        <p:spPr>
          <a:xfrm>
            <a:off x="432000" y="4572000"/>
            <a:ext cx="11347656" cy="192087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F3BA00"/>
              </a:buClr>
            </a:pPr>
            <a:r>
              <a:rPr lang="en-GB" sz="1700"/>
              <a:t>&lt;style&gt; img{ </a:t>
            </a:r>
            <a:br>
              <a:rPr lang="en-GB" sz="1700"/>
            </a:br>
            <a:r>
              <a:rPr lang="en-GB" sz="1700"/>
              <a:t>  max-width: 100%; </a:t>
            </a:r>
            <a:br>
              <a:rPr lang="en-GB" sz="1700"/>
            </a:br>
            <a:r>
              <a:rPr lang="en-GB" sz="1700"/>
              <a:t>    max-height: 100%; </a:t>
            </a:r>
            <a:br>
              <a:rPr lang="en-GB" sz="1700"/>
            </a:br>
            <a:r>
              <a:rPr lang="en-GB" sz="1700"/>
              <a:t>} 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F3BA00"/>
              </a:buClr>
            </a:pPr>
            <a:r>
              <a:rPr lang="en-GB" sz="1700"/>
              <a:t>&lt;/style&gt;</a:t>
            </a:r>
            <a:br>
              <a:rPr lang="en-GB" sz="1700"/>
            </a:br>
            <a:r>
              <a:rPr lang="en-GB" sz="1700"/>
              <a:t>&lt;img src="Put image url here"&gt;</a:t>
            </a:r>
            <a:br>
              <a:rPr lang="en-GB" sz="1700"/>
            </a:br>
            <a:r>
              <a:rPr lang="en-GB" sz="1700"/>
              <a:t>&lt;/div&gt;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432000" y="1325306"/>
            <a:ext cx="5420830" cy="3020232"/>
          </a:xfrm>
        </p:spPr>
        <p:txBody>
          <a:bodyPr lIns="91440" tIns="45720" rIns="91440" bIns="45720">
            <a:normAutofit/>
          </a:bodyPr>
          <a:lstStyle/>
          <a:p>
            <a:r>
              <a:rPr lang="en-GB"/>
              <a:t>Find an image on google that you want to add that relates to your story</a:t>
            </a:r>
          </a:p>
          <a:p>
            <a:r>
              <a:rPr lang="en-GB"/>
              <a:t>Right click on the image and choose 'Copy link'</a:t>
            </a:r>
          </a:p>
          <a:p>
            <a:r>
              <a:rPr lang="en-GB"/>
              <a:t>Paste the link into the code where it says "Put image url here"</a:t>
            </a:r>
          </a:p>
          <a:p>
            <a:r>
              <a:rPr lang="en-GB"/>
              <a:t>The code you need:</a:t>
            </a:r>
          </a:p>
        </p:txBody>
      </p:sp>
      <p:pic>
        <p:nvPicPr>
          <p:cNvPr id="7" name="Picture Placeholder 6" descr="Purple night sky"/>
          <p:cNvPicPr>
            <a:picLocks noGrp="1" noChangeAspect="1"/>
          </p:cNvPicPr>
          <p:nvPr>
            <p:ph sz="quarter" idx="13"/>
          </p:nvPr>
        </p:nvPicPr>
        <p:blipFill>
          <a:blip r:embed="rId3"/>
          <a:srcRect/>
          <a:stretch/>
        </p:blipFill>
        <p:spPr>
          <a:xfrm>
            <a:off x="6919292" y="494989"/>
            <a:ext cx="4524692" cy="3020232"/>
          </a:xfrm>
          <a:prstGeom prst="rect">
            <a:avLst/>
          </a:prstGeom>
          <a:noFill/>
        </p:spPr>
      </p:pic>
      <p:pic>
        <p:nvPicPr>
          <p:cNvPr id="6" name="Picture 5" descr="Curious dog poking his head into view">
            <a:extLst>
              <a:ext uri="{FF2B5EF4-FFF2-40B4-BE49-F238E27FC236}">
                <a16:creationId xmlns:a16="http://schemas.microsoft.com/office/drawing/2014/main" id="{AC2038BA-F76C-7E8A-DEA2-93CD3001B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571" y="4267200"/>
            <a:ext cx="5608836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393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adgets on a desk">
            <a:extLst>
              <a:ext uri="{FF2B5EF4-FFF2-40B4-BE49-F238E27FC236}">
                <a16:creationId xmlns:a16="http://schemas.microsoft.com/office/drawing/2014/main" id="{61A264FC-D95E-E60F-A167-02B36E6D9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6245"/>
            <a:ext cx="12192000" cy="68580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D9B3B35F-7098-E340-B3B4-F1C6D0FD8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0405" y="2745129"/>
            <a:ext cx="8761174" cy="2529199"/>
          </a:xfrm>
        </p:spPr>
        <p:txBody>
          <a:bodyPr lIns="91440" tIns="45720" rIns="91440" bIns="45720" anchor="t">
            <a:normAutofit/>
          </a:bodyPr>
          <a:lstStyle/>
          <a:p>
            <a:pPr algn="ctr"/>
            <a:r>
              <a:rPr lang="en-GB" sz="7200" b="0" dirty="0">
                <a:latin typeface="CREATIVITY IN"/>
              </a:rPr>
              <a:t>Let's play some stories!</a:t>
            </a:r>
            <a:endParaRPr lang="en-GB" sz="7200" b="0" dirty="0">
              <a:solidFill>
                <a:schemeClr val="tx1"/>
              </a:solidFill>
              <a:latin typeface="CREATIVITY IN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41032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C6CCAF0-F1BD-6186-86F0-DDA8B491D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46" y="1073727"/>
            <a:ext cx="5239762" cy="5784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57856"/>
      </p:ext>
    </p:extLst>
  </p:cSld>
  <p:clrMapOvr>
    <a:masterClrMapping/>
  </p:clrMapOvr>
</p:sld>
</file>

<file path=ppt/theme/theme1.xml><?xml version="1.0" encoding="utf-8"?>
<a:theme xmlns:a="http://schemas.openxmlformats.org/drawingml/2006/main" name="Internal PP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G Prospectus 2024 PPT Template - Creativity In" id="{60579CEC-57BA-0F40-B24E-984A4AEA93CE}" vid="{EABC4A7A-597C-754E-8735-C655EA069A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309BA2C8F9BC4994DA9AC885DA7010" ma:contentTypeVersion="18" ma:contentTypeDescription="Create a new document." ma:contentTypeScope="" ma:versionID="1c58801fd595dcec4a717b024001cf3f">
  <xsd:schema xmlns:xsd="http://www.w3.org/2001/XMLSchema" xmlns:xs="http://www.w3.org/2001/XMLSchema" xmlns:p="http://schemas.microsoft.com/office/2006/metadata/properties" xmlns:ns2="a29e54be-7848-4baa-855b-1b0143c19357" xmlns:ns3="6e89a04f-00a5-4402-92d5-8f091cb23dcc" xmlns:ns4="d789e07b-0ed1-4892-a5c3-bb52994b9db7" targetNamespace="http://schemas.microsoft.com/office/2006/metadata/properties" ma:root="true" ma:fieldsID="0ad6954a19b17dd7861eee1d8f9afd05" ns2:_="" ns3:_="" ns4:_="">
    <xsd:import namespace="a29e54be-7848-4baa-855b-1b0143c19357"/>
    <xsd:import namespace="6e89a04f-00a5-4402-92d5-8f091cb23dcc"/>
    <xsd:import namespace="d789e07b-0ed1-4892-a5c3-bb52994b9d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9e54be-7848-4baa-855b-1b0143c193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77291d1-ad8b-45b0-85be-c6c1787955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89a04f-00a5-4402-92d5-8f091cb23dcc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89e07b-0ed1-4892-a5c3-bb52994b9db7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f1762198-d8af-45ff-a1d4-b22a32910ed1}" ma:internalName="TaxCatchAll" ma:showField="CatchAllData" ma:web="6e89a04f-00a5-4402-92d5-8f091cb23d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3A06E50-D22A-4560-B020-337372D2BE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9e54be-7848-4baa-855b-1b0143c19357"/>
    <ds:schemaRef ds:uri="6e89a04f-00a5-4402-92d5-8f091cb23dcc"/>
    <ds:schemaRef ds:uri="d789e07b-0ed1-4892-a5c3-bb52994b9d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48B0F7D-6ED5-466B-9038-67AEBD618C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Internal PP Template</Template>
  <TotalTime>750</TotalTime>
  <Words>882</Words>
  <Application>Microsoft Office PowerPoint</Application>
  <PresentationFormat>Widescreen</PresentationFormat>
  <Paragraphs>73</Paragraphs>
  <Slides>15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CREATIVITY IN</vt:lpstr>
      <vt:lpstr>Segoe UI</vt:lpstr>
      <vt:lpstr>Calibri</vt:lpstr>
      <vt:lpstr>Arial</vt:lpstr>
      <vt:lpstr>CREATIVITY IN</vt:lpstr>
      <vt:lpstr>Internal PP Template</vt:lpstr>
      <vt:lpstr>Spin A Yarn</vt:lpstr>
      <vt:lpstr>The world of creative writing is bigger than you might think!</vt:lpstr>
      <vt:lpstr>PowerPoint Presentation</vt:lpstr>
      <vt:lpstr>The Lighthouse</vt:lpstr>
      <vt:lpstr>You know what’s so great about creative writing…</vt:lpstr>
      <vt:lpstr>Even bands like to experiment with different types of creative writing!</vt:lpstr>
      <vt:lpstr>Time to create a story together!!!!  We are also going to be making “choose your own adventure” stories. Using a tool called “Twine” which you can use for free in your web browser! </vt:lpstr>
      <vt:lpstr>Using Twine</vt:lpstr>
      <vt:lpstr>How DO I use this?</vt:lpstr>
      <vt:lpstr>PowerPoint Presentation</vt:lpstr>
      <vt:lpstr>Time to write your own story!! </vt:lpstr>
      <vt:lpstr>ToP Tips</vt:lpstr>
      <vt:lpstr>Now let’s add some visuals!</vt:lpstr>
      <vt:lpstr>Let's play some stories!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2025 Prospectus template guidance</dc:title>
  <dc:creator>Anna Hawes</dc:creator>
  <cp:lastModifiedBy>CASTLE RIN NAQVI</cp:lastModifiedBy>
  <cp:revision>364</cp:revision>
  <dcterms:created xsi:type="dcterms:W3CDTF">2024-03-08T15:45:08Z</dcterms:created>
  <dcterms:modified xsi:type="dcterms:W3CDTF">2025-06-26T18:04:31Z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7c33bae-76e0-44b3-baa3-351f99b93dbd_Enabled">
    <vt:lpwstr>true</vt:lpwstr>
  </property>
  <property fmtid="{D5CDD505-2E9C-101B-9397-08002B2CF9AE}" pid="3" name="MSIP_Label_57c33bae-76e0-44b3-baa3-351f99b93dbd_SetDate">
    <vt:lpwstr>2024-03-08T17:10:05Z</vt:lpwstr>
  </property>
  <property fmtid="{D5CDD505-2E9C-101B-9397-08002B2CF9AE}" pid="4" name="MSIP_Label_57c33bae-76e0-44b3-baa3-351f99b93dbd_Method">
    <vt:lpwstr>Standard</vt:lpwstr>
  </property>
  <property fmtid="{D5CDD505-2E9C-101B-9397-08002B2CF9AE}" pid="5" name="MSIP_Label_57c33bae-76e0-44b3-baa3-351f99b93dbd_Name">
    <vt:lpwstr>Restricted</vt:lpwstr>
  </property>
  <property fmtid="{D5CDD505-2E9C-101B-9397-08002B2CF9AE}" pid="6" name="MSIP_Label_57c33bae-76e0-44b3-baa3-351f99b93dbd_SiteId">
    <vt:lpwstr>550beeb3-6a3d-4646-a111-f89d0177792e</vt:lpwstr>
  </property>
  <property fmtid="{D5CDD505-2E9C-101B-9397-08002B2CF9AE}" pid="7" name="MSIP_Label_57c33bae-76e0-44b3-baa3-351f99b93dbd_ActionId">
    <vt:lpwstr>990791ef-ed33-451d-9e2e-5859613f42cc</vt:lpwstr>
  </property>
  <property fmtid="{D5CDD505-2E9C-101B-9397-08002B2CF9AE}" pid="8" name="MSIP_Label_57c33bae-76e0-44b3-baa3-351f99b93dbd_ContentBits">
    <vt:lpwstr>3</vt:lpwstr>
  </property>
  <property fmtid="{D5CDD505-2E9C-101B-9397-08002B2CF9AE}" pid="9" name="ClassificationContentMarkingFooterLocations">
    <vt:lpwstr>Internal PP Template:5</vt:lpwstr>
  </property>
  <property fmtid="{D5CDD505-2E9C-101B-9397-08002B2CF9AE}" pid="10" name="ClassificationContentMarkingFooterText">
    <vt:lpwstr>RESTRICTED</vt:lpwstr>
  </property>
  <property fmtid="{D5CDD505-2E9C-101B-9397-08002B2CF9AE}" pid="11" name="ClassificationContentMarkingHeaderLocations">
    <vt:lpwstr>Internal PP Template:4</vt:lpwstr>
  </property>
  <property fmtid="{D5CDD505-2E9C-101B-9397-08002B2CF9AE}" pid="12" name="ClassificationContentMarkingHeaderText">
    <vt:lpwstr>RESTRICTED</vt:lpwstr>
  </property>
</Properties>
</file>